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03" r:id="rId5"/>
    <p:sldMasterId id="2147483716" r:id="rId6"/>
  </p:sldMasterIdLst>
  <p:notesMasterIdLst>
    <p:notesMasterId r:id="rId12"/>
  </p:notesMasterIdLst>
  <p:handoutMasterIdLst>
    <p:handoutMasterId r:id="rId13"/>
  </p:handoutMasterIdLst>
  <p:sldIdLst>
    <p:sldId id="381" r:id="rId7"/>
    <p:sldId id="417" r:id="rId8"/>
    <p:sldId id="413" r:id="rId9"/>
    <p:sldId id="416" r:id="rId10"/>
    <p:sldId id="414" r:id="rId11"/>
  </p:sldIdLst>
  <p:sldSz cx="12192000" cy="6858000"/>
  <p:notesSz cx="6808788" cy="9940925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020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2910" userDrawn="1">
          <p15:clr>
            <a:srgbClr val="A4A3A4"/>
          </p15:clr>
        </p15:guide>
        <p15:guide id="6" pos="7423" userDrawn="1">
          <p15:clr>
            <a:srgbClr val="A4A3A4"/>
          </p15:clr>
        </p15:guide>
        <p15:guide id="7" pos="279" userDrawn="1">
          <p15:clr>
            <a:srgbClr val="A4A3A4"/>
          </p15:clr>
        </p15:guide>
        <p15:guide id="8" orient="horz" pos="822" userDrawn="1">
          <p15:clr>
            <a:srgbClr val="A4A3A4"/>
          </p15:clr>
        </p15:guide>
        <p15:guide id="9" orient="horz" pos="1820" userDrawn="1">
          <p15:clr>
            <a:srgbClr val="A4A3A4"/>
          </p15:clr>
        </p15:guide>
        <p15:guide id="11" orient="horz" pos="2455" userDrawn="1">
          <p15:clr>
            <a:srgbClr val="A4A3A4"/>
          </p15:clr>
        </p15:guide>
        <p15:guide id="12" pos="461" userDrawn="1">
          <p15:clr>
            <a:srgbClr val="A4A3A4"/>
          </p15:clr>
        </p15:guide>
        <p15:guide id="13" orient="horz" pos="3657" userDrawn="1">
          <p15:clr>
            <a:srgbClr val="A4A3A4"/>
          </p15:clr>
        </p15:guide>
        <p15:guide id="14" pos="347" userDrawn="1">
          <p15:clr>
            <a:srgbClr val="A4A3A4"/>
          </p15:clr>
        </p15:guide>
        <p15:guide id="15" pos="3976" userDrawn="1">
          <p15:clr>
            <a:srgbClr val="A4A3A4"/>
          </p15:clr>
        </p15:guide>
        <p15:guide id="16" orient="horz" pos="1094" userDrawn="1">
          <p15:clr>
            <a:srgbClr val="A4A3A4"/>
          </p15:clr>
        </p15:guide>
        <p15:guide id="17" orient="horz" pos="1321" userDrawn="1">
          <p15:clr>
            <a:srgbClr val="A4A3A4"/>
          </p15:clr>
        </p15:guide>
        <p15:guide id="18" pos="3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EE0"/>
    <a:srgbClr val="00AEEF"/>
    <a:srgbClr val="77797B"/>
    <a:srgbClr val="4DCAF5"/>
    <a:srgbClr val="032660"/>
    <a:srgbClr val="00447C"/>
    <a:srgbClr val="E6EFFE"/>
    <a:srgbClr val="355180"/>
    <a:srgbClr val="3379FF"/>
    <a:srgbClr val="1162E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1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80" y="114"/>
      </p:cViewPr>
      <p:guideLst>
        <p:guide orient="horz" pos="4020"/>
        <p:guide pos="3840"/>
        <p:guide pos="2910"/>
        <p:guide pos="7423"/>
        <p:guide pos="279"/>
        <p:guide orient="horz" pos="822"/>
        <p:guide orient="horz" pos="1820"/>
        <p:guide orient="horz" pos="2455"/>
        <p:guide pos="461"/>
        <p:guide orient="horz" pos="3657"/>
        <p:guide pos="347"/>
        <p:guide pos="3976"/>
        <p:guide orient="horz" pos="1094"/>
        <p:guide orient="horz" pos="1321"/>
        <p:guide pos="3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520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648B9A96-42E3-442C-B96E-7A91F0339682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981" y="9441813"/>
            <a:ext cx="2951217" cy="499113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D8035126-3E97-48E1-82CE-6044073E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67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87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877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14406EF3-93F8-4ED5-A0C3-6082A1C8CC3F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4070"/>
            <a:ext cx="5447030" cy="3914240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1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1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4154B8AB-1006-4248-884A-68E8DF3E0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62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12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1241425"/>
            <a:ext cx="59563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2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4238" cy="33543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14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BED9E-78BD-4C4E-B037-F792E5B379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59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82100" y="6356349"/>
            <a:ext cx="2743200" cy="365125"/>
          </a:xfrm>
        </p:spPr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112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27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406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072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693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744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PB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4">
            <a:extLst>
              <a:ext uri="{FF2B5EF4-FFF2-40B4-BE49-F238E27FC236}">
                <a16:creationId xmlns:a16="http://schemas.microsoft.com/office/drawing/2014/main" id="{EFC9F367-0309-4E77-A1B5-236B2B2FD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862" y="-1"/>
            <a:ext cx="12197862" cy="5513021"/>
          </a:xfrm>
          <a:custGeom>
            <a:avLst/>
            <a:gdLst>
              <a:gd name="connsiteX0" fmla="*/ 0 w 12192000"/>
              <a:gd name="connsiteY0" fmla="*/ 0 h 5442042"/>
              <a:gd name="connsiteX1" fmla="*/ 12192000 w 12192000"/>
              <a:gd name="connsiteY1" fmla="*/ 0 h 5442042"/>
              <a:gd name="connsiteX2" fmla="*/ 12192000 w 12192000"/>
              <a:gd name="connsiteY2" fmla="*/ 3149946 h 5442042"/>
              <a:gd name="connsiteX3" fmla="*/ 4536 w 12192000"/>
              <a:gd name="connsiteY3" fmla="*/ 5442042 h 5442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442042">
                <a:moveTo>
                  <a:pt x="0" y="0"/>
                </a:moveTo>
                <a:lnTo>
                  <a:pt x="12192000" y="0"/>
                </a:lnTo>
                <a:lnTo>
                  <a:pt x="12192000" y="3149946"/>
                </a:lnTo>
                <a:lnTo>
                  <a:pt x="4536" y="544204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lang="id-ID" sz="16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pPr lvl="0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12834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94">
          <p15:clr>
            <a:srgbClr val="FBAE40"/>
          </p15:clr>
        </p15:guide>
        <p15:guide id="2" orient="horz" pos="4490">
          <p15:clr>
            <a:srgbClr val="FBAE40"/>
          </p15:clr>
        </p15:guide>
        <p15:guide id="3" orient="horz" pos="402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095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17569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5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64020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7" name="Рисунок 5"/>
          <p:cNvSpPr>
            <a:spLocks noGrp="1"/>
          </p:cNvSpPr>
          <p:nvPr>
            <p:ph type="pic" idx="1"/>
          </p:nvPr>
        </p:nvSpPr>
        <p:spPr>
          <a:xfrm>
            <a:off x="0" y="1341438"/>
            <a:ext cx="6921500" cy="4182089"/>
          </a:xfrm>
        </p:spPr>
      </p:sp>
    </p:spTree>
    <p:extLst>
      <p:ext uri="{BB962C8B-B14F-4D97-AF65-F5344CB8AC3E}">
        <p14:creationId xmlns:p14="http://schemas.microsoft.com/office/powerpoint/2010/main" val="319987835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B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1">
                <a:solidFill>
                  <a:schemeClr val="tx1">
                    <a:alpha val="70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3132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type="body" idx="12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07217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PB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1">
                <a:solidFill>
                  <a:schemeClr val="tx1">
                    <a:alpha val="70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Oval 4"/>
          <p:cNvSpPr/>
          <p:nvPr userDrawn="1"/>
        </p:nvSpPr>
        <p:spPr>
          <a:xfrm>
            <a:off x="11442899" y="477288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96572" y="25580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70022" y="25072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543472" y="25072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2374259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4">
            <a:extLst>
              <a:ext uri="{FF2B5EF4-FFF2-40B4-BE49-F238E27FC236}">
                <a16:creationId xmlns:a16="http://schemas.microsoft.com/office/drawing/2014/main" id="{B56A1970-CB7F-47FA-B4E7-D41B7EB35688}"/>
              </a:ext>
            </a:extLst>
          </p:cNvPr>
          <p:cNvSpPr/>
          <p:nvPr userDrawn="1"/>
        </p:nvSpPr>
        <p:spPr>
          <a:xfrm>
            <a:off x="9945938" y="6546296"/>
            <a:ext cx="0" cy="163224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182524"/>
                </a:moveTo>
                <a:lnTo>
                  <a:pt x="0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633"/>
          </a:p>
        </p:txBody>
      </p:sp>
      <p:sp>
        <p:nvSpPr>
          <p:cNvPr id="12" name="object 28">
            <a:extLst>
              <a:ext uri="{FF2B5EF4-FFF2-40B4-BE49-F238E27FC236}">
                <a16:creationId xmlns:a16="http://schemas.microsoft.com/office/drawing/2014/main" id="{2D5716E5-3973-453F-9146-B71F7801755B}"/>
              </a:ext>
            </a:extLst>
          </p:cNvPr>
          <p:cNvSpPr txBox="1">
            <a:spLocks/>
          </p:cNvSpPr>
          <p:nvPr userDrawn="1"/>
        </p:nvSpPr>
        <p:spPr>
          <a:xfrm>
            <a:off x="8387449" y="6480432"/>
            <a:ext cx="1610354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21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36">
              <a:lnSpc>
                <a:spcPts val="2276"/>
              </a:lnSpc>
              <a:tabLst>
                <a:tab pos="326494" algn="l"/>
              </a:tabLst>
            </a:pPr>
            <a:r>
              <a:rPr lang="ru-RU" sz="1542" b="1" spc="27" dirty="0" smtClean="0">
                <a:solidFill>
                  <a:srgbClr val="808285"/>
                </a:solidFill>
                <a:latin typeface="Arial Narrow" panose="020B0606020202030204" pitchFamily="34" charset="0"/>
              </a:rPr>
              <a:t>МЫ </a:t>
            </a:r>
            <a:r>
              <a:rPr lang="ru-RU" sz="1542" b="1" dirty="0">
                <a:solidFill>
                  <a:srgbClr val="808285"/>
                </a:solidFill>
                <a:latin typeface="Arial Narrow" panose="020B0606020202030204" pitchFamily="34" charset="0"/>
              </a:rPr>
              <a:t>ТАМ, </a:t>
            </a:r>
            <a:r>
              <a:rPr lang="ru-RU" sz="1542" b="1" spc="-5" dirty="0">
                <a:solidFill>
                  <a:srgbClr val="A7A9AC"/>
                </a:solidFill>
                <a:latin typeface="Arial Narrow" panose="020B0606020202030204" pitchFamily="34" charset="0"/>
              </a:rPr>
              <a:t>ГДЕ</a:t>
            </a:r>
            <a:r>
              <a:rPr lang="ru-RU" sz="1542" b="1" spc="9" dirty="0">
                <a:solidFill>
                  <a:srgbClr val="A7A9AC"/>
                </a:solidFill>
                <a:latin typeface="Arial Narrow" panose="020B0606020202030204" pitchFamily="34" charset="0"/>
              </a:rPr>
              <a:t> </a:t>
            </a:r>
            <a:r>
              <a:rPr lang="ru-RU" sz="1542" b="1" spc="23" dirty="0">
                <a:solidFill>
                  <a:srgbClr val="A7A9AC"/>
                </a:solidFill>
                <a:latin typeface="Arial Narrow" panose="020B0606020202030204" pitchFamily="34" charset="0"/>
              </a:rPr>
              <a:t>ВЫ</a:t>
            </a:r>
          </a:p>
        </p:txBody>
      </p:sp>
      <p:sp>
        <p:nvSpPr>
          <p:cNvPr id="14" name="object 29">
            <a:extLst>
              <a:ext uri="{FF2B5EF4-FFF2-40B4-BE49-F238E27FC236}">
                <a16:creationId xmlns:a16="http://schemas.microsoft.com/office/drawing/2014/main" id="{4F94D378-E9FF-4911-B3F9-00B5365569C3}"/>
              </a:ext>
            </a:extLst>
          </p:cNvPr>
          <p:cNvSpPr txBox="1">
            <a:spLocks/>
          </p:cNvSpPr>
          <p:nvPr userDrawn="1"/>
        </p:nvSpPr>
        <p:spPr>
          <a:xfrm>
            <a:off x="10032743" y="6522699"/>
            <a:ext cx="2890736" cy="227217"/>
          </a:xfrm>
          <a:prstGeom prst="rect">
            <a:avLst/>
          </a:prstGeom>
        </p:spPr>
        <p:txBody>
          <a:bodyPr vert="horz" wrap="square" lIns="0" tIns="5183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A7A9AC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95">
              <a:lnSpc>
                <a:spcPts val="890"/>
              </a:lnSpc>
              <a:spcBef>
                <a:spcPts val="45"/>
              </a:spcBef>
            </a:pPr>
            <a:r>
              <a:rPr lang="ru-RU" sz="635" kern="1200" dirty="0" smtClean="0">
                <a:solidFill>
                  <a:srgbClr val="A7A9AC"/>
                </a:solidFill>
                <a:latin typeface="Arial Narrow" panose="020B0606020202030204" pitchFamily="34" charset="0"/>
                <a:ea typeface="+mn-ea"/>
                <a:cs typeface="+mn-cs"/>
              </a:rPr>
              <a:t>КОМПЛЕКСНАЯ ПРОГРАММА</a:t>
            </a:r>
          </a:p>
          <a:p>
            <a:pPr marL="12695">
              <a:lnSpc>
                <a:spcPts val="890"/>
              </a:lnSpc>
              <a:spcBef>
                <a:spcPts val="45"/>
              </a:spcBef>
            </a:pPr>
            <a:r>
              <a:rPr lang="ru-RU" sz="635" kern="1200" dirty="0" smtClean="0">
                <a:solidFill>
                  <a:srgbClr val="A7A9AC"/>
                </a:solidFill>
                <a:latin typeface="Arial Narrow" panose="020B0606020202030204" pitchFamily="34" charset="0"/>
                <a:ea typeface="+mn-ea"/>
                <a:cs typeface="+mn-cs"/>
              </a:rPr>
              <a:t>ДЛЯ ЗАРПЛАТНЫХ КЛИЕНТОВ</a:t>
            </a:r>
            <a:endParaRPr lang="ru-RU" sz="635" kern="1200" dirty="0">
              <a:solidFill>
                <a:srgbClr val="A7A9AC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722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67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Газпромбанк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algn="ctr">
              <a:defRPr sz="14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Drag to upload image.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206977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82101" y="6356350"/>
            <a:ext cx="2743200" cy="365125"/>
          </a:xfrm>
        </p:spPr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98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type="body" idx="12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878" indent="0">
              <a:buNone/>
              <a:defRPr sz="1999" b="1"/>
            </a:lvl2pPr>
            <a:lvl3pPr marL="913756" indent="0">
              <a:buNone/>
              <a:defRPr sz="1798" b="1"/>
            </a:lvl3pPr>
            <a:lvl4pPr marL="1370634" indent="0">
              <a:buNone/>
              <a:defRPr sz="1599" b="1"/>
            </a:lvl4pPr>
            <a:lvl5pPr marL="1827512" indent="0">
              <a:buNone/>
              <a:defRPr sz="1599" b="1"/>
            </a:lvl5pPr>
            <a:lvl6pPr marL="2284390" indent="0">
              <a:buNone/>
              <a:defRPr sz="1599" b="1"/>
            </a:lvl6pPr>
            <a:lvl7pPr marL="2741267" indent="0">
              <a:buNone/>
              <a:defRPr sz="1599" b="1"/>
            </a:lvl7pPr>
            <a:lvl8pPr marL="3198145" indent="0">
              <a:buNone/>
              <a:defRPr sz="1599" b="1"/>
            </a:lvl8pPr>
            <a:lvl9pPr marL="3655023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94866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05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4135184"/>
            <a:ext cx="12192000" cy="2722815"/>
          </a:xfrm>
          <a:prstGeom prst="rect">
            <a:avLst/>
          </a:prstGeom>
          <a:solidFill>
            <a:srgbClr val="E6EF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99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екст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gradFill flip="none" rotWithShape="1">
            <a:gsLst>
              <a:gs pos="100000">
                <a:srgbClr val="0057FF">
                  <a:lumMod val="80000"/>
                  <a:alpha val="80000"/>
                </a:srgbClr>
              </a:gs>
              <a:gs pos="0">
                <a:srgbClr val="1E6B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Рисунок 2"/>
          <p:cNvSpPr>
            <a:spLocks noGrp="1"/>
          </p:cNvSpPr>
          <p:nvPr>
            <p:ph type="pic" idx="1"/>
          </p:nvPr>
        </p:nvSpPr>
        <p:spPr>
          <a:xfrm>
            <a:off x="6096001" y="0"/>
            <a:ext cx="6095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596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3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77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PB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4">
            <a:extLst>
              <a:ext uri="{FF2B5EF4-FFF2-40B4-BE49-F238E27FC236}">
                <a16:creationId xmlns:a16="http://schemas.microsoft.com/office/drawing/2014/main" id="{EFC9F367-0309-4E77-A1B5-236B2B2FD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862" y="-1"/>
            <a:ext cx="12197862" cy="5513021"/>
          </a:xfrm>
          <a:custGeom>
            <a:avLst/>
            <a:gdLst>
              <a:gd name="connsiteX0" fmla="*/ 0 w 12192000"/>
              <a:gd name="connsiteY0" fmla="*/ 0 h 5442042"/>
              <a:gd name="connsiteX1" fmla="*/ 12192000 w 12192000"/>
              <a:gd name="connsiteY1" fmla="*/ 0 h 5442042"/>
              <a:gd name="connsiteX2" fmla="*/ 12192000 w 12192000"/>
              <a:gd name="connsiteY2" fmla="*/ 3149946 h 5442042"/>
              <a:gd name="connsiteX3" fmla="*/ 4536 w 12192000"/>
              <a:gd name="connsiteY3" fmla="*/ 5442042 h 5442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442042">
                <a:moveTo>
                  <a:pt x="0" y="0"/>
                </a:moveTo>
                <a:lnTo>
                  <a:pt x="12192000" y="0"/>
                </a:lnTo>
                <a:lnTo>
                  <a:pt x="12192000" y="3149946"/>
                </a:lnTo>
                <a:lnTo>
                  <a:pt x="4536" y="544204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lang="id-ID" sz="1599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pPr lvl="0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26699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94">
          <p15:clr>
            <a:srgbClr val="FBAE40"/>
          </p15:clr>
        </p15:guide>
        <p15:guide id="2" orient="horz" pos="4490">
          <p15:clr>
            <a:srgbClr val="FBAE40"/>
          </p15:clr>
        </p15:guide>
        <p15:guide id="3" orient="horz" pos="402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3997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Полилиния 5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4DC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/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Рисунок 14"/>
          <p:cNvSpPr>
            <a:spLocks noGrp="1"/>
          </p:cNvSpPr>
          <p:nvPr>
            <p:ph type="pic" idx="1"/>
          </p:nvPr>
        </p:nvSpPr>
        <p:spPr>
          <a:xfrm>
            <a:off x="6399225" y="0"/>
            <a:ext cx="5783248" cy="6257232"/>
          </a:xfrm>
          <a:custGeom>
            <a:avLst/>
            <a:gdLst>
              <a:gd name="connsiteX0" fmla="*/ 0 w 5783248"/>
              <a:gd name="connsiteY0" fmla="*/ 0 h 6257232"/>
              <a:gd name="connsiteX1" fmla="*/ 5783248 w 5783248"/>
              <a:gd name="connsiteY1" fmla="*/ 0 h 6257232"/>
              <a:gd name="connsiteX2" fmla="*/ 5783248 w 5783248"/>
              <a:gd name="connsiteY2" fmla="*/ 5078667 h 6257232"/>
              <a:gd name="connsiteX3" fmla="*/ 0 w 5783248"/>
              <a:gd name="connsiteY3" fmla="*/ 6257232 h 6257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83248" h="6257232">
                <a:moveTo>
                  <a:pt x="0" y="0"/>
                </a:moveTo>
                <a:lnTo>
                  <a:pt x="5783248" y="0"/>
                </a:lnTo>
                <a:lnTo>
                  <a:pt x="5783248" y="5078667"/>
                </a:lnTo>
                <a:lnTo>
                  <a:pt x="0" y="625723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11" name="object 24">
            <a:extLst>
              <a:ext uri="{FF2B5EF4-FFF2-40B4-BE49-F238E27FC236}">
                <a16:creationId xmlns:a16="http://schemas.microsoft.com/office/drawing/2014/main" id="{B56A1970-CB7F-47FA-B4E7-D41B7EB35688}"/>
              </a:ext>
            </a:extLst>
          </p:cNvPr>
          <p:cNvSpPr/>
          <p:nvPr userDrawn="1"/>
        </p:nvSpPr>
        <p:spPr>
          <a:xfrm>
            <a:off x="9945938" y="6546296"/>
            <a:ext cx="0" cy="163224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182524"/>
                </a:moveTo>
                <a:lnTo>
                  <a:pt x="0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28">
            <a:extLst>
              <a:ext uri="{FF2B5EF4-FFF2-40B4-BE49-F238E27FC236}">
                <a16:creationId xmlns:a16="http://schemas.microsoft.com/office/drawing/2014/main" id="{2D5716E5-3973-453F-9146-B71F7801755B}"/>
              </a:ext>
            </a:extLst>
          </p:cNvPr>
          <p:cNvSpPr txBox="1">
            <a:spLocks/>
          </p:cNvSpPr>
          <p:nvPr userDrawn="1"/>
        </p:nvSpPr>
        <p:spPr>
          <a:xfrm>
            <a:off x="8387449" y="6480433"/>
            <a:ext cx="1610354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21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9">
              <a:lnSpc>
                <a:spcPts val="2274"/>
              </a:lnSpc>
              <a:tabLst>
                <a:tab pos="326264" algn="l"/>
              </a:tabLst>
            </a:pPr>
            <a:r>
              <a:rPr lang="ru-RU" sz="1541" b="1" spc="27" dirty="0" smtClean="0">
                <a:solidFill>
                  <a:srgbClr val="808285"/>
                </a:solidFill>
                <a:latin typeface="Arial Narrow" panose="020B0606020202030204" pitchFamily="34" charset="0"/>
              </a:rPr>
              <a:t>МЫ </a:t>
            </a:r>
            <a:r>
              <a:rPr lang="ru-RU" sz="1541" b="1" dirty="0">
                <a:solidFill>
                  <a:srgbClr val="808285"/>
                </a:solidFill>
                <a:latin typeface="Arial Narrow" panose="020B0606020202030204" pitchFamily="34" charset="0"/>
              </a:rPr>
              <a:t>ТАМ, </a:t>
            </a:r>
            <a:r>
              <a:rPr lang="ru-RU" sz="1541" b="1" spc="-5" dirty="0">
                <a:solidFill>
                  <a:srgbClr val="A7A9AC"/>
                </a:solidFill>
                <a:latin typeface="Arial Narrow" panose="020B0606020202030204" pitchFamily="34" charset="0"/>
              </a:rPr>
              <a:t>ГДЕ</a:t>
            </a:r>
            <a:r>
              <a:rPr lang="ru-RU" sz="1541" b="1" spc="9" dirty="0">
                <a:solidFill>
                  <a:srgbClr val="A7A9AC"/>
                </a:solidFill>
                <a:latin typeface="Arial Narrow" panose="020B0606020202030204" pitchFamily="34" charset="0"/>
              </a:rPr>
              <a:t> </a:t>
            </a:r>
            <a:r>
              <a:rPr lang="ru-RU" sz="1541" b="1" spc="23" dirty="0">
                <a:solidFill>
                  <a:srgbClr val="A7A9AC"/>
                </a:solidFill>
                <a:latin typeface="Arial Narrow" panose="020B0606020202030204" pitchFamily="34" charset="0"/>
              </a:rPr>
              <a:t>ВЫ</a:t>
            </a:r>
          </a:p>
        </p:txBody>
      </p:sp>
      <p:sp>
        <p:nvSpPr>
          <p:cNvPr id="13" name="object 29">
            <a:extLst>
              <a:ext uri="{FF2B5EF4-FFF2-40B4-BE49-F238E27FC236}">
                <a16:creationId xmlns:a16="http://schemas.microsoft.com/office/drawing/2014/main" id="{4F94D378-E9FF-4911-B3F9-00B5365569C3}"/>
              </a:ext>
            </a:extLst>
          </p:cNvPr>
          <p:cNvSpPr txBox="1">
            <a:spLocks/>
          </p:cNvSpPr>
          <p:nvPr userDrawn="1"/>
        </p:nvSpPr>
        <p:spPr>
          <a:xfrm>
            <a:off x="10032743" y="6522700"/>
            <a:ext cx="2890736" cy="236066"/>
          </a:xfrm>
          <a:prstGeom prst="rect">
            <a:avLst/>
          </a:prstGeom>
        </p:spPr>
        <p:txBody>
          <a:bodyPr vert="horz" wrap="square" lIns="0" tIns="5179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A7A9AC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86">
              <a:lnSpc>
                <a:spcPts val="890"/>
              </a:lnSpc>
              <a:spcBef>
                <a:spcPts val="45"/>
              </a:spcBef>
            </a:pPr>
            <a:r>
              <a:rPr lang="ru-RU" sz="634" kern="1200" dirty="0" smtClean="0">
                <a:solidFill>
                  <a:srgbClr val="A7A9AC"/>
                </a:solidFill>
                <a:latin typeface="Arial Narrow" panose="020B0606020202030204" pitchFamily="34" charset="0"/>
                <a:ea typeface="+mn-ea"/>
                <a:cs typeface="+mn-cs"/>
              </a:rPr>
              <a:t>КОМПЛЕКСНАЯ ПРОГРАММА</a:t>
            </a:r>
          </a:p>
          <a:p>
            <a:pPr marL="12686">
              <a:lnSpc>
                <a:spcPts val="890"/>
              </a:lnSpc>
              <a:spcBef>
                <a:spcPts val="45"/>
              </a:spcBef>
            </a:pPr>
            <a:r>
              <a:rPr lang="ru-RU" sz="634" kern="1200" dirty="0" smtClean="0">
                <a:solidFill>
                  <a:srgbClr val="A7A9AC"/>
                </a:solidFill>
                <a:latin typeface="Arial Narrow" panose="020B0606020202030204" pitchFamily="34" charset="0"/>
                <a:ea typeface="+mn-ea"/>
                <a:cs typeface="+mn-cs"/>
              </a:rPr>
              <a:t>ДЛЯ ЗАРПЛАТНЫХ КЛИЕНТОВ</a:t>
            </a:r>
            <a:endParaRPr lang="ru-RU" sz="634" kern="1200" dirty="0">
              <a:solidFill>
                <a:srgbClr val="A7A9AC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546051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6095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671628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6096001" y="0"/>
            <a:ext cx="6095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3997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356273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7" name="Рисунок 5"/>
          <p:cNvSpPr>
            <a:spLocks noGrp="1"/>
          </p:cNvSpPr>
          <p:nvPr>
            <p:ph type="pic" idx="1"/>
          </p:nvPr>
        </p:nvSpPr>
        <p:spPr>
          <a:xfrm>
            <a:off x="1" y="1341438"/>
            <a:ext cx="6921500" cy="4182089"/>
          </a:xfrm>
        </p:spPr>
      </p:sp>
    </p:spTree>
    <p:extLst>
      <p:ext uri="{BB962C8B-B14F-4D97-AF65-F5344CB8AC3E}">
        <p14:creationId xmlns:p14="http://schemas.microsoft.com/office/powerpoint/2010/main" val="1548597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PB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3997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3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1">
                <a:solidFill>
                  <a:schemeClr val="tx1">
                    <a:alpha val="70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6635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PB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3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1">
                <a:solidFill>
                  <a:schemeClr val="tx1">
                    <a:alpha val="70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Oval 4"/>
          <p:cNvSpPr/>
          <p:nvPr userDrawn="1"/>
        </p:nvSpPr>
        <p:spPr>
          <a:xfrm>
            <a:off x="11442900" y="477288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96572" y="25580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798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70022" y="25072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798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543472" y="25072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798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2547094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801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Газпромбанк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algn="ctr">
              <a:defRPr sz="14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Drag to upload image.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3101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43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4135184"/>
            <a:ext cx="12192000" cy="2722815"/>
          </a:xfrm>
          <a:prstGeom prst="rect">
            <a:avLst/>
          </a:prstGeom>
          <a:solidFill>
            <a:srgbClr val="E6EF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569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3998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7316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4344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3564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993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889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5848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5048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0893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0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екст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gradFill flip="none" rotWithShape="1">
            <a:gsLst>
              <a:gs pos="100000">
                <a:srgbClr val="0057FF">
                  <a:lumMod val="80000"/>
                  <a:alpha val="80000"/>
                </a:srgbClr>
              </a:gs>
              <a:gs pos="0">
                <a:srgbClr val="1E6B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Рисунок 2"/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5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69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82100" y="6356349"/>
            <a:ext cx="2743200" cy="365125"/>
          </a:xfrm>
        </p:spPr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794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type="body" idx="12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55771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15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4135184"/>
            <a:ext cx="12192000" cy="2722815"/>
          </a:xfrm>
          <a:prstGeom prst="rect">
            <a:avLst/>
          </a:prstGeom>
          <a:solidFill>
            <a:srgbClr val="E6EF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528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екст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gradFill flip="none" rotWithShape="1">
            <a:gsLst>
              <a:gs pos="100000">
                <a:srgbClr val="0057FF">
                  <a:lumMod val="80000"/>
                  <a:alpha val="80000"/>
                </a:srgbClr>
              </a:gs>
              <a:gs pos="0">
                <a:srgbClr val="1E6B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Рисунок 2"/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5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190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25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65387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597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4170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2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7985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282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75523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60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1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PB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4">
            <a:extLst>
              <a:ext uri="{FF2B5EF4-FFF2-40B4-BE49-F238E27FC236}">
                <a16:creationId xmlns:a16="http://schemas.microsoft.com/office/drawing/2014/main" id="{EFC9F367-0309-4E77-A1B5-236B2B2FD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862" y="-1"/>
            <a:ext cx="12197862" cy="5513021"/>
          </a:xfrm>
          <a:custGeom>
            <a:avLst/>
            <a:gdLst>
              <a:gd name="connsiteX0" fmla="*/ 0 w 12192000"/>
              <a:gd name="connsiteY0" fmla="*/ 0 h 5442042"/>
              <a:gd name="connsiteX1" fmla="*/ 12192000 w 12192000"/>
              <a:gd name="connsiteY1" fmla="*/ 0 h 5442042"/>
              <a:gd name="connsiteX2" fmla="*/ 12192000 w 12192000"/>
              <a:gd name="connsiteY2" fmla="*/ 3149946 h 5442042"/>
              <a:gd name="connsiteX3" fmla="*/ 4536 w 12192000"/>
              <a:gd name="connsiteY3" fmla="*/ 5442042 h 5442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442042">
                <a:moveTo>
                  <a:pt x="0" y="0"/>
                </a:moveTo>
                <a:lnTo>
                  <a:pt x="12192000" y="0"/>
                </a:lnTo>
                <a:lnTo>
                  <a:pt x="12192000" y="3149946"/>
                </a:lnTo>
                <a:lnTo>
                  <a:pt x="4536" y="544204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lang="id-ID" sz="16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pPr lvl="0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247512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94">
          <p15:clr>
            <a:srgbClr val="FBAE40"/>
          </p15:clr>
        </p15:guide>
        <p15:guide id="2" orient="horz" pos="4490">
          <p15:clr>
            <a:srgbClr val="FBAE40"/>
          </p15:clr>
        </p15:guide>
        <p15:guide id="3" orient="horz" pos="4020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Полилиния 5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4DC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Рисунок 14"/>
          <p:cNvSpPr>
            <a:spLocks noGrp="1"/>
          </p:cNvSpPr>
          <p:nvPr>
            <p:ph type="pic" idx="1"/>
          </p:nvPr>
        </p:nvSpPr>
        <p:spPr>
          <a:xfrm>
            <a:off x="6399225" y="0"/>
            <a:ext cx="5783248" cy="6257232"/>
          </a:xfrm>
          <a:custGeom>
            <a:avLst/>
            <a:gdLst>
              <a:gd name="connsiteX0" fmla="*/ 0 w 5783248"/>
              <a:gd name="connsiteY0" fmla="*/ 0 h 6257232"/>
              <a:gd name="connsiteX1" fmla="*/ 5783248 w 5783248"/>
              <a:gd name="connsiteY1" fmla="*/ 0 h 6257232"/>
              <a:gd name="connsiteX2" fmla="*/ 5783248 w 5783248"/>
              <a:gd name="connsiteY2" fmla="*/ 5078667 h 6257232"/>
              <a:gd name="connsiteX3" fmla="*/ 0 w 5783248"/>
              <a:gd name="connsiteY3" fmla="*/ 6257232 h 6257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83248" h="6257232">
                <a:moveTo>
                  <a:pt x="0" y="0"/>
                </a:moveTo>
                <a:lnTo>
                  <a:pt x="5783248" y="0"/>
                </a:lnTo>
                <a:lnTo>
                  <a:pt x="5783248" y="5078667"/>
                </a:lnTo>
                <a:lnTo>
                  <a:pt x="0" y="625723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1" name="object 24">
            <a:extLst>
              <a:ext uri="{FF2B5EF4-FFF2-40B4-BE49-F238E27FC236}">
                <a16:creationId xmlns:a16="http://schemas.microsoft.com/office/drawing/2014/main" id="{B56A1970-CB7F-47FA-B4E7-D41B7EB35688}"/>
              </a:ext>
            </a:extLst>
          </p:cNvPr>
          <p:cNvSpPr/>
          <p:nvPr userDrawn="1"/>
        </p:nvSpPr>
        <p:spPr>
          <a:xfrm>
            <a:off x="9945938" y="6546296"/>
            <a:ext cx="0" cy="163224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182524"/>
                </a:moveTo>
                <a:lnTo>
                  <a:pt x="0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633">
              <a:solidFill>
                <a:srgbClr val="001847"/>
              </a:solidFill>
            </a:endParaRPr>
          </a:p>
        </p:txBody>
      </p:sp>
      <p:sp>
        <p:nvSpPr>
          <p:cNvPr id="12" name="object 28">
            <a:extLst>
              <a:ext uri="{FF2B5EF4-FFF2-40B4-BE49-F238E27FC236}">
                <a16:creationId xmlns:a16="http://schemas.microsoft.com/office/drawing/2014/main" id="{2D5716E5-3973-453F-9146-B71F7801755B}"/>
              </a:ext>
            </a:extLst>
          </p:cNvPr>
          <p:cNvSpPr txBox="1">
            <a:spLocks/>
          </p:cNvSpPr>
          <p:nvPr userDrawn="1"/>
        </p:nvSpPr>
        <p:spPr>
          <a:xfrm>
            <a:off x="8387449" y="6480432"/>
            <a:ext cx="1610354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21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36">
              <a:lnSpc>
                <a:spcPts val="2276"/>
              </a:lnSpc>
              <a:tabLst>
                <a:tab pos="326494" algn="l"/>
              </a:tabLst>
            </a:pPr>
            <a:r>
              <a:rPr lang="ru-RU" sz="1542" b="1" spc="27" dirty="0" smtClean="0">
                <a:solidFill>
                  <a:srgbClr val="808285"/>
                </a:solidFill>
                <a:latin typeface="Arial Narrow" panose="020B0606020202030204" pitchFamily="34" charset="0"/>
              </a:rPr>
              <a:t>МЫ </a:t>
            </a:r>
            <a:r>
              <a:rPr lang="ru-RU" sz="1542" b="1" dirty="0">
                <a:solidFill>
                  <a:srgbClr val="808285"/>
                </a:solidFill>
                <a:latin typeface="Arial Narrow" panose="020B0606020202030204" pitchFamily="34" charset="0"/>
              </a:rPr>
              <a:t>ТАМ, </a:t>
            </a:r>
            <a:r>
              <a:rPr lang="ru-RU" sz="1542" b="1" spc="-5" dirty="0">
                <a:solidFill>
                  <a:srgbClr val="A7A9AC"/>
                </a:solidFill>
                <a:latin typeface="Arial Narrow" panose="020B0606020202030204" pitchFamily="34" charset="0"/>
              </a:rPr>
              <a:t>ГДЕ</a:t>
            </a:r>
            <a:r>
              <a:rPr lang="ru-RU" sz="1542" b="1" spc="9" dirty="0">
                <a:solidFill>
                  <a:srgbClr val="A7A9AC"/>
                </a:solidFill>
                <a:latin typeface="Arial Narrow" panose="020B0606020202030204" pitchFamily="34" charset="0"/>
              </a:rPr>
              <a:t> </a:t>
            </a:r>
            <a:r>
              <a:rPr lang="ru-RU" sz="1542" b="1" spc="23" dirty="0">
                <a:solidFill>
                  <a:srgbClr val="A7A9AC"/>
                </a:solidFill>
                <a:latin typeface="Arial Narrow" panose="020B0606020202030204" pitchFamily="34" charset="0"/>
              </a:rPr>
              <a:t>ВЫ</a:t>
            </a:r>
          </a:p>
        </p:txBody>
      </p:sp>
      <p:sp>
        <p:nvSpPr>
          <p:cNvPr id="13" name="object 29">
            <a:extLst>
              <a:ext uri="{FF2B5EF4-FFF2-40B4-BE49-F238E27FC236}">
                <a16:creationId xmlns:a16="http://schemas.microsoft.com/office/drawing/2014/main" id="{4F94D378-E9FF-4911-B3F9-00B5365569C3}"/>
              </a:ext>
            </a:extLst>
          </p:cNvPr>
          <p:cNvSpPr txBox="1">
            <a:spLocks/>
          </p:cNvSpPr>
          <p:nvPr userDrawn="1"/>
        </p:nvSpPr>
        <p:spPr>
          <a:xfrm>
            <a:off x="10032743" y="6522699"/>
            <a:ext cx="2890736" cy="227217"/>
          </a:xfrm>
          <a:prstGeom prst="rect">
            <a:avLst/>
          </a:prstGeom>
        </p:spPr>
        <p:txBody>
          <a:bodyPr vert="horz" wrap="square" lIns="0" tIns="5183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A7A9AC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95">
              <a:lnSpc>
                <a:spcPts val="890"/>
              </a:lnSpc>
              <a:spcBef>
                <a:spcPts val="45"/>
              </a:spcBef>
            </a:pPr>
            <a:r>
              <a:rPr lang="ru-RU" sz="635" dirty="0" smtClean="0">
                <a:latin typeface="Arial Narrow" panose="020B0606020202030204" pitchFamily="34" charset="0"/>
              </a:rPr>
              <a:t>КОМПЛЕКСНАЯ ПРОГРАММА</a:t>
            </a:r>
          </a:p>
          <a:p>
            <a:pPr marL="12695">
              <a:lnSpc>
                <a:spcPts val="890"/>
              </a:lnSpc>
              <a:spcBef>
                <a:spcPts val="45"/>
              </a:spcBef>
            </a:pPr>
            <a:r>
              <a:rPr lang="ru-RU" sz="635" dirty="0" smtClean="0">
                <a:latin typeface="Arial Narrow" panose="020B0606020202030204" pitchFamily="34" charset="0"/>
              </a:rPr>
              <a:t>ДЛЯ ЗАРПЛАТНЫХ КЛИЕНТОВ</a:t>
            </a:r>
            <a:endParaRPr lang="ru-RU" sz="635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2684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095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0402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5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0411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7" name="Рисунок 5"/>
          <p:cNvSpPr>
            <a:spLocks noGrp="1"/>
          </p:cNvSpPr>
          <p:nvPr>
            <p:ph type="pic" idx="1"/>
          </p:nvPr>
        </p:nvSpPr>
        <p:spPr>
          <a:xfrm>
            <a:off x="0" y="1341438"/>
            <a:ext cx="6921500" cy="4182089"/>
          </a:xfrm>
        </p:spPr>
      </p:sp>
    </p:spTree>
    <p:extLst>
      <p:ext uri="{BB962C8B-B14F-4D97-AF65-F5344CB8AC3E}">
        <p14:creationId xmlns:p14="http://schemas.microsoft.com/office/powerpoint/2010/main" val="62642062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B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1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1">
                <a:solidFill>
                  <a:schemeClr val="tx1">
                    <a:alpha val="70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43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3804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PB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2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1">
                <a:solidFill>
                  <a:schemeClr val="tx1">
                    <a:alpha val="70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Oval 4"/>
          <p:cNvSpPr/>
          <p:nvPr userDrawn="1"/>
        </p:nvSpPr>
        <p:spPr>
          <a:xfrm>
            <a:off x="11442899" y="477288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96572" y="25580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70022" y="25072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543472" y="25072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800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116482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1999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0"/>
            <a:ext cx="373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4">
            <a:extLst>
              <a:ext uri="{FF2B5EF4-FFF2-40B4-BE49-F238E27FC236}">
                <a16:creationId xmlns:a16="http://schemas.microsoft.com/office/drawing/2014/main" id="{B56A1970-CB7F-47FA-B4E7-D41B7EB35688}"/>
              </a:ext>
            </a:extLst>
          </p:cNvPr>
          <p:cNvSpPr/>
          <p:nvPr userDrawn="1"/>
        </p:nvSpPr>
        <p:spPr>
          <a:xfrm>
            <a:off x="9945938" y="6546296"/>
            <a:ext cx="0" cy="163224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182524"/>
                </a:moveTo>
                <a:lnTo>
                  <a:pt x="0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633">
              <a:solidFill>
                <a:srgbClr val="001847"/>
              </a:solidFill>
            </a:endParaRPr>
          </a:p>
        </p:txBody>
      </p:sp>
      <p:sp>
        <p:nvSpPr>
          <p:cNvPr id="12" name="object 28">
            <a:extLst>
              <a:ext uri="{FF2B5EF4-FFF2-40B4-BE49-F238E27FC236}">
                <a16:creationId xmlns:a16="http://schemas.microsoft.com/office/drawing/2014/main" id="{2D5716E5-3973-453F-9146-B71F7801755B}"/>
              </a:ext>
            </a:extLst>
          </p:cNvPr>
          <p:cNvSpPr txBox="1">
            <a:spLocks/>
          </p:cNvSpPr>
          <p:nvPr userDrawn="1"/>
        </p:nvSpPr>
        <p:spPr>
          <a:xfrm>
            <a:off x="8387449" y="6480432"/>
            <a:ext cx="1610354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21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36">
              <a:lnSpc>
                <a:spcPts val="2276"/>
              </a:lnSpc>
              <a:tabLst>
                <a:tab pos="326494" algn="l"/>
              </a:tabLst>
            </a:pPr>
            <a:r>
              <a:rPr lang="ru-RU" sz="1542" b="1" spc="27" dirty="0" smtClean="0">
                <a:solidFill>
                  <a:srgbClr val="808285"/>
                </a:solidFill>
                <a:latin typeface="Arial Narrow" panose="020B0606020202030204" pitchFamily="34" charset="0"/>
              </a:rPr>
              <a:t>МЫ </a:t>
            </a:r>
            <a:r>
              <a:rPr lang="ru-RU" sz="1542" b="1" dirty="0">
                <a:solidFill>
                  <a:srgbClr val="808285"/>
                </a:solidFill>
                <a:latin typeface="Arial Narrow" panose="020B0606020202030204" pitchFamily="34" charset="0"/>
              </a:rPr>
              <a:t>ТАМ, </a:t>
            </a:r>
            <a:r>
              <a:rPr lang="ru-RU" sz="1542" b="1" spc="-5" dirty="0">
                <a:solidFill>
                  <a:srgbClr val="A7A9AC"/>
                </a:solidFill>
                <a:latin typeface="Arial Narrow" panose="020B0606020202030204" pitchFamily="34" charset="0"/>
              </a:rPr>
              <a:t>ГДЕ</a:t>
            </a:r>
            <a:r>
              <a:rPr lang="ru-RU" sz="1542" b="1" spc="9" dirty="0">
                <a:solidFill>
                  <a:srgbClr val="A7A9AC"/>
                </a:solidFill>
                <a:latin typeface="Arial Narrow" panose="020B0606020202030204" pitchFamily="34" charset="0"/>
              </a:rPr>
              <a:t> </a:t>
            </a:r>
            <a:r>
              <a:rPr lang="ru-RU" sz="1542" b="1" spc="23" dirty="0">
                <a:solidFill>
                  <a:srgbClr val="A7A9AC"/>
                </a:solidFill>
                <a:latin typeface="Arial Narrow" panose="020B0606020202030204" pitchFamily="34" charset="0"/>
              </a:rPr>
              <a:t>ВЫ</a:t>
            </a:r>
          </a:p>
        </p:txBody>
      </p:sp>
      <p:sp>
        <p:nvSpPr>
          <p:cNvPr id="14" name="object 29">
            <a:extLst>
              <a:ext uri="{FF2B5EF4-FFF2-40B4-BE49-F238E27FC236}">
                <a16:creationId xmlns:a16="http://schemas.microsoft.com/office/drawing/2014/main" id="{4F94D378-E9FF-4911-B3F9-00B5365569C3}"/>
              </a:ext>
            </a:extLst>
          </p:cNvPr>
          <p:cNvSpPr txBox="1">
            <a:spLocks/>
          </p:cNvSpPr>
          <p:nvPr userDrawn="1"/>
        </p:nvSpPr>
        <p:spPr>
          <a:xfrm>
            <a:off x="10032743" y="6522699"/>
            <a:ext cx="2890736" cy="227217"/>
          </a:xfrm>
          <a:prstGeom prst="rect">
            <a:avLst/>
          </a:prstGeom>
        </p:spPr>
        <p:txBody>
          <a:bodyPr vert="horz" wrap="square" lIns="0" tIns="5183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A7A9AC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95">
              <a:lnSpc>
                <a:spcPts val="890"/>
              </a:lnSpc>
              <a:spcBef>
                <a:spcPts val="45"/>
              </a:spcBef>
            </a:pPr>
            <a:r>
              <a:rPr lang="ru-RU" sz="635" dirty="0" smtClean="0">
                <a:latin typeface="Arial Narrow" panose="020B0606020202030204" pitchFamily="34" charset="0"/>
              </a:rPr>
              <a:t>КОМПЛЕКСНАЯ ПРОГРАММА</a:t>
            </a:r>
          </a:p>
          <a:p>
            <a:pPr marL="12695">
              <a:lnSpc>
                <a:spcPts val="890"/>
              </a:lnSpc>
              <a:spcBef>
                <a:spcPts val="45"/>
              </a:spcBef>
            </a:pPr>
            <a:r>
              <a:rPr lang="ru-RU" sz="635" dirty="0" smtClean="0">
                <a:latin typeface="Arial Narrow" panose="020B0606020202030204" pitchFamily="34" charset="0"/>
              </a:rPr>
              <a:t>ДЛЯ ЗАРПЛАТНЫХ КЛИЕНТОВ</a:t>
            </a:r>
            <a:endParaRPr lang="ru-RU" sz="635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53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6744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82101" y="6356350"/>
            <a:ext cx="2743200" cy="365125"/>
          </a:xfrm>
        </p:spPr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55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7" name="Текст 2"/>
          <p:cNvSpPr>
            <a:spLocks noGrp="1"/>
          </p:cNvSpPr>
          <p:nvPr>
            <p:ph type="body" idx="12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398" b="1"/>
            </a:lvl1pPr>
            <a:lvl2pPr marL="456878" indent="0">
              <a:buNone/>
              <a:defRPr sz="1999" b="1"/>
            </a:lvl2pPr>
            <a:lvl3pPr marL="913756" indent="0">
              <a:buNone/>
              <a:defRPr sz="1798" b="1"/>
            </a:lvl3pPr>
            <a:lvl4pPr marL="1370634" indent="0">
              <a:buNone/>
              <a:defRPr sz="1599" b="1"/>
            </a:lvl4pPr>
            <a:lvl5pPr marL="1827512" indent="0">
              <a:buNone/>
              <a:defRPr sz="1599" b="1"/>
            </a:lvl5pPr>
            <a:lvl6pPr marL="2284390" indent="0">
              <a:buNone/>
              <a:defRPr sz="1599" b="1"/>
            </a:lvl6pPr>
            <a:lvl7pPr marL="2741267" indent="0">
              <a:buNone/>
              <a:defRPr sz="1599" b="1"/>
            </a:lvl7pPr>
            <a:lvl8pPr marL="3198145" indent="0">
              <a:buNone/>
              <a:defRPr sz="1599" b="1"/>
            </a:lvl8pPr>
            <a:lvl9pPr marL="3655023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5982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1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1" y="4135184"/>
            <a:ext cx="12192000" cy="2722815"/>
          </a:xfrm>
          <a:prstGeom prst="rect">
            <a:avLst/>
          </a:prstGeom>
          <a:solidFill>
            <a:srgbClr val="E6EF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>
              <a:solidFill>
                <a:srgbClr val="FFFFFF"/>
              </a:solidFill>
            </a:endParaRPr>
          </a:p>
        </p:txBody>
      </p:sp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50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екст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gradFill flip="none" rotWithShape="1">
            <a:gsLst>
              <a:gs pos="100000">
                <a:srgbClr val="0057FF">
                  <a:lumMod val="80000"/>
                  <a:alpha val="80000"/>
                </a:srgbClr>
              </a:gs>
              <a:gs pos="0">
                <a:srgbClr val="1E6BF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>
              <a:solidFill>
                <a:srgbClr val="FFFFFF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Рисунок 2"/>
          <p:cNvSpPr>
            <a:spLocks noGrp="1"/>
          </p:cNvSpPr>
          <p:nvPr>
            <p:ph type="pic" idx="1"/>
          </p:nvPr>
        </p:nvSpPr>
        <p:spPr>
          <a:xfrm>
            <a:off x="6096001" y="0"/>
            <a:ext cx="6095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803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41211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PB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4">
            <a:extLst>
              <a:ext uri="{FF2B5EF4-FFF2-40B4-BE49-F238E27FC236}">
                <a16:creationId xmlns:a16="http://schemas.microsoft.com/office/drawing/2014/main" id="{EFC9F367-0309-4E77-A1B5-236B2B2FD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862" y="-1"/>
            <a:ext cx="12197862" cy="5513021"/>
          </a:xfrm>
          <a:custGeom>
            <a:avLst/>
            <a:gdLst>
              <a:gd name="connsiteX0" fmla="*/ 0 w 12192000"/>
              <a:gd name="connsiteY0" fmla="*/ 0 h 5442042"/>
              <a:gd name="connsiteX1" fmla="*/ 12192000 w 12192000"/>
              <a:gd name="connsiteY1" fmla="*/ 0 h 5442042"/>
              <a:gd name="connsiteX2" fmla="*/ 12192000 w 12192000"/>
              <a:gd name="connsiteY2" fmla="*/ 3149946 h 5442042"/>
              <a:gd name="connsiteX3" fmla="*/ 4536 w 12192000"/>
              <a:gd name="connsiteY3" fmla="*/ 5442042 h 5442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5442042">
                <a:moveTo>
                  <a:pt x="0" y="0"/>
                </a:moveTo>
                <a:lnTo>
                  <a:pt x="12192000" y="0"/>
                </a:lnTo>
                <a:lnTo>
                  <a:pt x="12192000" y="3149946"/>
                </a:lnTo>
                <a:lnTo>
                  <a:pt x="4536" y="544204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lang="id-ID" sz="1599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pPr lvl="0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8976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94">
          <p15:clr>
            <a:srgbClr val="FBAE40"/>
          </p15:clr>
        </p15:guide>
        <p15:guide id="2" orient="horz" pos="4490">
          <p15:clr>
            <a:srgbClr val="FBAE40"/>
          </p15:clr>
        </p15:guide>
        <p15:guide id="3" orient="horz" pos="402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82521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3997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Полилиния 5"/>
          <p:cNvSpPr/>
          <p:nvPr userDrawn="1"/>
        </p:nvSpPr>
        <p:spPr>
          <a:xfrm rot="12576638">
            <a:off x="11262547" y="6291474"/>
            <a:ext cx="316295" cy="689582"/>
          </a:xfrm>
          <a:custGeom>
            <a:avLst/>
            <a:gdLst>
              <a:gd name="connsiteX0" fmla="*/ 668 w 316295"/>
              <a:gd name="connsiteY0" fmla="*/ 689582 h 689582"/>
              <a:gd name="connsiteX1" fmla="*/ 0 w 316295"/>
              <a:gd name="connsiteY1" fmla="*/ 179629 h 689582"/>
              <a:gd name="connsiteX2" fmla="*/ 316068 w 316295"/>
              <a:gd name="connsiteY2" fmla="*/ 0 h 689582"/>
              <a:gd name="connsiteX3" fmla="*/ 316295 w 316295"/>
              <a:gd name="connsiteY3" fmla="*/ 507565 h 689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6295" h="689582">
                <a:moveTo>
                  <a:pt x="668" y="689582"/>
                </a:moveTo>
                <a:lnTo>
                  <a:pt x="0" y="179629"/>
                </a:lnTo>
                <a:lnTo>
                  <a:pt x="316068" y="0"/>
                </a:lnTo>
                <a:lnTo>
                  <a:pt x="316295" y="507565"/>
                </a:lnTo>
                <a:close/>
              </a:path>
            </a:pathLst>
          </a:custGeom>
          <a:solidFill>
            <a:srgbClr val="4DC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98">
              <a:solidFill>
                <a:srgbClr val="FFFFFF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11237912" y="6432551"/>
            <a:ext cx="373064" cy="365125"/>
          </a:xfrm>
          <a:prstGeom prst="rect">
            <a:avLst/>
          </a:prstGeom>
        </p:spPr>
        <p:txBody>
          <a:bodyPr vert="horz" lIns="91374" tIns="45687" rIns="91374" bIns="45687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8A9CFFD-EE99-4E11-B8BC-23AC5DDB75ED}" type="slidenum">
              <a:rPr lang="ru-RU" sz="1199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199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Рисунок 14"/>
          <p:cNvSpPr>
            <a:spLocks noGrp="1"/>
          </p:cNvSpPr>
          <p:nvPr>
            <p:ph type="pic" idx="1"/>
          </p:nvPr>
        </p:nvSpPr>
        <p:spPr>
          <a:xfrm>
            <a:off x="6399225" y="0"/>
            <a:ext cx="5783248" cy="6257232"/>
          </a:xfrm>
          <a:custGeom>
            <a:avLst/>
            <a:gdLst>
              <a:gd name="connsiteX0" fmla="*/ 0 w 5783248"/>
              <a:gd name="connsiteY0" fmla="*/ 0 h 6257232"/>
              <a:gd name="connsiteX1" fmla="*/ 5783248 w 5783248"/>
              <a:gd name="connsiteY1" fmla="*/ 0 h 6257232"/>
              <a:gd name="connsiteX2" fmla="*/ 5783248 w 5783248"/>
              <a:gd name="connsiteY2" fmla="*/ 5078667 h 6257232"/>
              <a:gd name="connsiteX3" fmla="*/ 0 w 5783248"/>
              <a:gd name="connsiteY3" fmla="*/ 6257232 h 6257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83248" h="6257232">
                <a:moveTo>
                  <a:pt x="0" y="0"/>
                </a:moveTo>
                <a:lnTo>
                  <a:pt x="5783248" y="0"/>
                </a:lnTo>
                <a:lnTo>
                  <a:pt x="5783248" y="5078667"/>
                </a:lnTo>
                <a:lnTo>
                  <a:pt x="0" y="625723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11" name="object 24">
            <a:extLst>
              <a:ext uri="{FF2B5EF4-FFF2-40B4-BE49-F238E27FC236}">
                <a16:creationId xmlns:a16="http://schemas.microsoft.com/office/drawing/2014/main" id="{B56A1970-CB7F-47FA-B4E7-D41B7EB35688}"/>
              </a:ext>
            </a:extLst>
          </p:cNvPr>
          <p:cNvSpPr/>
          <p:nvPr userDrawn="1"/>
        </p:nvSpPr>
        <p:spPr>
          <a:xfrm>
            <a:off x="9945938" y="6546296"/>
            <a:ext cx="0" cy="163224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182524"/>
                </a:moveTo>
                <a:lnTo>
                  <a:pt x="0" y="0"/>
                </a:lnTo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 sz="1632">
              <a:solidFill>
                <a:srgbClr val="001847"/>
              </a:solidFill>
            </a:endParaRPr>
          </a:p>
        </p:txBody>
      </p:sp>
      <p:sp>
        <p:nvSpPr>
          <p:cNvPr id="12" name="object 28">
            <a:extLst>
              <a:ext uri="{FF2B5EF4-FFF2-40B4-BE49-F238E27FC236}">
                <a16:creationId xmlns:a16="http://schemas.microsoft.com/office/drawing/2014/main" id="{2D5716E5-3973-453F-9146-B71F7801755B}"/>
              </a:ext>
            </a:extLst>
          </p:cNvPr>
          <p:cNvSpPr txBox="1">
            <a:spLocks/>
          </p:cNvSpPr>
          <p:nvPr userDrawn="1"/>
        </p:nvSpPr>
        <p:spPr>
          <a:xfrm>
            <a:off x="8387449" y="6480433"/>
            <a:ext cx="1610354" cy="2949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21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9">
              <a:lnSpc>
                <a:spcPts val="2274"/>
              </a:lnSpc>
              <a:tabLst>
                <a:tab pos="326264" algn="l"/>
              </a:tabLst>
            </a:pPr>
            <a:r>
              <a:rPr lang="ru-RU" sz="1541" b="1" spc="27" dirty="0" smtClean="0">
                <a:solidFill>
                  <a:srgbClr val="808285"/>
                </a:solidFill>
                <a:latin typeface="Arial Narrow" panose="020B0606020202030204" pitchFamily="34" charset="0"/>
              </a:rPr>
              <a:t>МЫ </a:t>
            </a:r>
            <a:r>
              <a:rPr lang="ru-RU" sz="1541" b="1" dirty="0">
                <a:solidFill>
                  <a:srgbClr val="808285"/>
                </a:solidFill>
                <a:latin typeface="Arial Narrow" panose="020B0606020202030204" pitchFamily="34" charset="0"/>
              </a:rPr>
              <a:t>ТАМ, </a:t>
            </a:r>
            <a:r>
              <a:rPr lang="ru-RU" sz="1541" b="1" spc="-5" dirty="0">
                <a:solidFill>
                  <a:srgbClr val="A7A9AC"/>
                </a:solidFill>
                <a:latin typeface="Arial Narrow" panose="020B0606020202030204" pitchFamily="34" charset="0"/>
              </a:rPr>
              <a:t>ГДЕ</a:t>
            </a:r>
            <a:r>
              <a:rPr lang="ru-RU" sz="1541" b="1" spc="9" dirty="0">
                <a:solidFill>
                  <a:srgbClr val="A7A9AC"/>
                </a:solidFill>
                <a:latin typeface="Arial Narrow" panose="020B0606020202030204" pitchFamily="34" charset="0"/>
              </a:rPr>
              <a:t> </a:t>
            </a:r>
            <a:r>
              <a:rPr lang="ru-RU" sz="1541" b="1" spc="23" dirty="0">
                <a:solidFill>
                  <a:srgbClr val="A7A9AC"/>
                </a:solidFill>
                <a:latin typeface="Arial Narrow" panose="020B0606020202030204" pitchFamily="34" charset="0"/>
              </a:rPr>
              <a:t>ВЫ</a:t>
            </a:r>
          </a:p>
        </p:txBody>
      </p:sp>
      <p:sp>
        <p:nvSpPr>
          <p:cNvPr id="13" name="object 29">
            <a:extLst>
              <a:ext uri="{FF2B5EF4-FFF2-40B4-BE49-F238E27FC236}">
                <a16:creationId xmlns:a16="http://schemas.microsoft.com/office/drawing/2014/main" id="{4F94D378-E9FF-4911-B3F9-00B5365569C3}"/>
              </a:ext>
            </a:extLst>
          </p:cNvPr>
          <p:cNvSpPr txBox="1">
            <a:spLocks/>
          </p:cNvSpPr>
          <p:nvPr userDrawn="1"/>
        </p:nvSpPr>
        <p:spPr>
          <a:xfrm>
            <a:off x="10032743" y="6522700"/>
            <a:ext cx="2890736" cy="236066"/>
          </a:xfrm>
          <a:prstGeom prst="rect">
            <a:avLst/>
          </a:prstGeom>
        </p:spPr>
        <p:txBody>
          <a:bodyPr vert="horz" wrap="square" lIns="0" tIns="5179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A7A9AC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686">
              <a:lnSpc>
                <a:spcPts val="890"/>
              </a:lnSpc>
              <a:spcBef>
                <a:spcPts val="45"/>
              </a:spcBef>
            </a:pPr>
            <a:r>
              <a:rPr lang="ru-RU" sz="634" dirty="0" smtClean="0">
                <a:latin typeface="Arial Narrow" panose="020B0606020202030204" pitchFamily="34" charset="0"/>
              </a:rPr>
              <a:t>КОМПЛЕКСНАЯ ПРОГРАММА</a:t>
            </a:r>
          </a:p>
          <a:p>
            <a:pPr marL="12686">
              <a:lnSpc>
                <a:spcPts val="890"/>
              </a:lnSpc>
              <a:spcBef>
                <a:spcPts val="45"/>
              </a:spcBef>
            </a:pPr>
            <a:r>
              <a:rPr lang="ru-RU" sz="634" dirty="0" smtClean="0">
                <a:latin typeface="Arial Narrow" panose="020B0606020202030204" pitchFamily="34" charset="0"/>
              </a:rPr>
              <a:t>ДЛЯ ЗАРПЛАТНЫХ КЛИЕНТОВ</a:t>
            </a:r>
            <a:endParaRPr lang="ru-RU" sz="634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8106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6095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47759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2"/>
          <p:cNvSpPr>
            <a:spLocks noGrp="1"/>
          </p:cNvSpPr>
          <p:nvPr>
            <p:ph type="pic" idx="1"/>
          </p:nvPr>
        </p:nvSpPr>
        <p:spPr>
          <a:xfrm>
            <a:off x="6096001" y="0"/>
            <a:ext cx="6095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3997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418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GPB_content_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7" name="Рисунок 5"/>
          <p:cNvSpPr>
            <a:spLocks noGrp="1"/>
          </p:cNvSpPr>
          <p:nvPr>
            <p:ph type="pic" idx="1"/>
          </p:nvPr>
        </p:nvSpPr>
        <p:spPr>
          <a:xfrm>
            <a:off x="1" y="1341438"/>
            <a:ext cx="6921500" cy="4182089"/>
          </a:xfrm>
        </p:spPr>
      </p:sp>
    </p:spTree>
    <p:extLst>
      <p:ext uri="{BB962C8B-B14F-4D97-AF65-F5344CB8AC3E}">
        <p14:creationId xmlns:p14="http://schemas.microsoft.com/office/powerpoint/2010/main" val="90438892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20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PB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72" y="2389412"/>
            <a:ext cx="4187371" cy="1783443"/>
          </a:xfrm>
        </p:spPr>
        <p:txBody>
          <a:bodyPr/>
          <a:lstStyle>
            <a:lvl1pPr>
              <a:lnSpc>
                <a:spcPct val="75000"/>
              </a:lnSpc>
              <a:defRPr sz="3997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3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1">
                <a:solidFill>
                  <a:schemeClr val="tx1">
                    <a:alpha val="70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6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PB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1596573" y="471526"/>
            <a:ext cx="3006425" cy="9144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900" b="0" i="1">
                <a:solidFill>
                  <a:schemeClr val="tx1">
                    <a:alpha val="70000"/>
                  </a:schemeClr>
                </a:solidFill>
                <a:latin typeface="Open Sans" charset="0"/>
                <a:ea typeface="Open Sans" charset="0"/>
                <a:cs typeface="Open Sans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Oval 4"/>
          <p:cNvSpPr/>
          <p:nvPr userDrawn="1"/>
        </p:nvSpPr>
        <p:spPr>
          <a:xfrm>
            <a:off x="11442900" y="477288"/>
            <a:ext cx="370114" cy="370114"/>
          </a:xfrm>
          <a:prstGeom prst="ellipse">
            <a:avLst/>
          </a:prstGeom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877B3-D348-4611-9BDB-C5374591D951}" type="slidenum">
              <a:rPr lang="en-US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en-US" dirty="0" smtClean="0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96572" y="25580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798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70022" y="25072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798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52C3C296-18E9-4039-AB8E-74415BB657E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543472" y="2507299"/>
            <a:ext cx="2280102" cy="2280102"/>
          </a:xfrm>
          <a:custGeom>
            <a:avLst/>
            <a:gdLst>
              <a:gd name="connsiteX0" fmla="*/ 771525 w 1543050"/>
              <a:gd name="connsiteY0" fmla="*/ 0 h 1543050"/>
              <a:gd name="connsiteX1" fmla="*/ 1543050 w 1543050"/>
              <a:gd name="connsiteY1" fmla="*/ 771525 h 1543050"/>
              <a:gd name="connsiteX2" fmla="*/ 771525 w 1543050"/>
              <a:gd name="connsiteY2" fmla="*/ 1543050 h 1543050"/>
              <a:gd name="connsiteX3" fmla="*/ 0 w 1543050"/>
              <a:gd name="connsiteY3" fmla="*/ 771525 h 1543050"/>
              <a:gd name="connsiteX4" fmla="*/ 771525 w 1543050"/>
              <a:gd name="connsiteY4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3050" h="1543050">
                <a:moveTo>
                  <a:pt x="771525" y="0"/>
                </a:moveTo>
                <a:cubicBezTo>
                  <a:pt x="1197626" y="0"/>
                  <a:pt x="1543050" y="345424"/>
                  <a:pt x="1543050" y="771525"/>
                </a:cubicBezTo>
                <a:cubicBezTo>
                  <a:pt x="1543050" y="1197626"/>
                  <a:pt x="1197626" y="1543050"/>
                  <a:pt x="771525" y="1543050"/>
                </a:cubicBezTo>
                <a:cubicBezTo>
                  <a:pt x="345424" y="1543050"/>
                  <a:pt x="0" y="1197626"/>
                  <a:pt x="0" y="771525"/>
                </a:cubicBezTo>
                <a:cubicBezTo>
                  <a:pt x="0" y="345424"/>
                  <a:pt x="345424" y="0"/>
                  <a:pt x="77152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1798"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id-ID" dirty="0"/>
              <a:t>Image Placeholder</a:t>
            </a:r>
          </a:p>
        </p:txBody>
      </p:sp>
    </p:spTree>
    <p:extLst>
      <p:ext uri="{BB962C8B-B14F-4D97-AF65-F5344CB8AC3E}">
        <p14:creationId xmlns:p14="http://schemas.microsoft.com/office/powerpoint/2010/main" val="3783638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2"/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858000"/>
          </a:xfrm>
        </p:spPr>
        <p:txBody>
          <a:bodyPr/>
          <a:lstStyle>
            <a:lvl1pPr marL="0" indent="0">
              <a:buNone/>
              <a:defRPr sz="3198"/>
            </a:lvl1pPr>
            <a:lvl2pPr marL="456878" indent="0">
              <a:buNone/>
              <a:defRPr sz="2798"/>
            </a:lvl2pPr>
            <a:lvl3pPr marL="913756" indent="0">
              <a:buNone/>
              <a:defRPr sz="2398"/>
            </a:lvl3pPr>
            <a:lvl4pPr marL="1370634" indent="0">
              <a:buNone/>
              <a:defRPr sz="1999"/>
            </a:lvl4pPr>
            <a:lvl5pPr marL="1827512" indent="0">
              <a:buNone/>
              <a:defRPr sz="1999"/>
            </a:lvl5pPr>
            <a:lvl6pPr marL="2284390" indent="0">
              <a:buNone/>
              <a:defRPr sz="1999"/>
            </a:lvl6pPr>
            <a:lvl7pPr marL="2741267" indent="0">
              <a:buNone/>
              <a:defRPr sz="1999"/>
            </a:lvl7pPr>
            <a:lvl8pPr marL="3198145" indent="0">
              <a:buNone/>
              <a:defRPr sz="1999"/>
            </a:lvl8pPr>
            <a:lvl9pPr marL="3655023" indent="0">
              <a:buNone/>
              <a:defRPr sz="1999"/>
            </a:lvl9pPr>
          </a:lstStyle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1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Газпромбанк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ctr"/>
          <a:lstStyle>
            <a:lvl1pPr algn="ctr">
              <a:defRPr sz="1400" b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Drag to upload image.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769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19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26" Type="http://schemas.openxmlformats.org/officeDocument/2006/relationships/slideLayout" Target="../slideLayouts/slideLayout75.xml"/><Relationship Id="rId39" Type="http://schemas.openxmlformats.org/officeDocument/2006/relationships/theme" Target="../theme/theme3.xml"/><Relationship Id="rId3" Type="http://schemas.openxmlformats.org/officeDocument/2006/relationships/slideLayout" Target="../slideLayouts/slideLayout52.xml"/><Relationship Id="rId21" Type="http://schemas.openxmlformats.org/officeDocument/2006/relationships/slideLayout" Target="../slideLayouts/slideLayout70.xml"/><Relationship Id="rId34" Type="http://schemas.openxmlformats.org/officeDocument/2006/relationships/slideLayout" Target="../slideLayouts/slideLayout83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5" Type="http://schemas.openxmlformats.org/officeDocument/2006/relationships/slideLayout" Target="../slideLayouts/slideLayout74.xml"/><Relationship Id="rId33" Type="http://schemas.openxmlformats.org/officeDocument/2006/relationships/slideLayout" Target="../slideLayouts/slideLayout82.xml"/><Relationship Id="rId38" Type="http://schemas.openxmlformats.org/officeDocument/2006/relationships/slideLayout" Target="../slideLayouts/slideLayout87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slideLayout" Target="../slideLayouts/slideLayout69.xml"/><Relationship Id="rId29" Type="http://schemas.openxmlformats.org/officeDocument/2006/relationships/slideLayout" Target="../slideLayouts/slideLayout78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24" Type="http://schemas.openxmlformats.org/officeDocument/2006/relationships/slideLayout" Target="../slideLayouts/slideLayout73.xml"/><Relationship Id="rId32" Type="http://schemas.openxmlformats.org/officeDocument/2006/relationships/slideLayout" Target="../slideLayouts/slideLayout81.xml"/><Relationship Id="rId37" Type="http://schemas.openxmlformats.org/officeDocument/2006/relationships/slideLayout" Target="../slideLayouts/slideLayout86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23" Type="http://schemas.openxmlformats.org/officeDocument/2006/relationships/slideLayout" Target="../slideLayouts/slideLayout72.xml"/><Relationship Id="rId28" Type="http://schemas.openxmlformats.org/officeDocument/2006/relationships/slideLayout" Target="../slideLayouts/slideLayout77.xml"/><Relationship Id="rId36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59.xml"/><Relationship Id="rId19" Type="http://schemas.openxmlformats.org/officeDocument/2006/relationships/slideLayout" Target="../slideLayouts/slideLayout68.xml"/><Relationship Id="rId31" Type="http://schemas.openxmlformats.org/officeDocument/2006/relationships/slideLayout" Target="../slideLayouts/slideLayout80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Relationship Id="rId22" Type="http://schemas.openxmlformats.org/officeDocument/2006/relationships/slideLayout" Target="../slideLayouts/slideLayout71.xml"/><Relationship Id="rId27" Type="http://schemas.openxmlformats.org/officeDocument/2006/relationships/slideLayout" Target="../slideLayouts/slideLayout76.xml"/><Relationship Id="rId30" Type="http://schemas.openxmlformats.org/officeDocument/2006/relationships/slideLayout" Target="../slideLayouts/slideLayout79.xml"/><Relationship Id="rId35" Type="http://schemas.openxmlformats.org/officeDocument/2006/relationships/slideLayout" Target="../slideLayouts/slideLayout8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9593-ABC7-410C-AE04-62A7B859412B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9CFFD-EE99-4E11-B8BC-23AC5DDB75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39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6" r:id="rId4"/>
    <p:sldLayoutId id="214748366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5" r:id="rId15"/>
    <p:sldLayoutId id="2147483673" r:id="rId16"/>
    <p:sldLayoutId id="2147483669" r:id="rId17"/>
    <p:sldLayoutId id="2147483672" r:id="rId18"/>
    <p:sldLayoutId id="2147483670" r:id="rId19"/>
    <p:sldLayoutId id="2147483671" r:id="rId20"/>
    <p:sldLayoutId id="2147483675" r:id="rId21"/>
    <p:sldLayoutId id="2147483715" r:id="rId22"/>
    <p:sldLayoutId id="2147483676" r:id="rId23"/>
    <p:sldLayoutId id="2147483678" r:id="rId24"/>
    <p:sldLayoutId id="2147483679" r:id="rId25"/>
    <p:sldLayoutId id="2147483680" r:id="rId26"/>
    <p:sldLayoutId id="2147483681" r:id="rId27"/>
    <p:sldLayoutId id="2147483682" r:id="rId28"/>
    <p:sldLayoutId id="2147483687" r:id="rId29"/>
    <p:sldLayoutId id="2147483692" r:id="rId30"/>
    <p:sldLayoutId id="2147483693" r:id="rId31"/>
    <p:sldLayoutId id="2147483694" r:id="rId32"/>
    <p:sldLayoutId id="2147483695" r:id="rId33"/>
    <p:sldLayoutId id="2147483696" r:id="rId34"/>
    <p:sldLayoutId id="2147483697" r:id="rId35"/>
    <p:sldLayoutId id="2147483698" r:id="rId36"/>
    <p:sldLayoutId id="2147483699" r:id="rId37"/>
    <p:sldLayoutId id="2147483700" r:id="rId3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59DE-3481-4C3E-BA6E-E8AF0328AF7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01260-CD1E-4075-B60D-E5EC7C9AA1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55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9593-ABC7-410C-AE04-62A7B859412B}" type="datetimeFigureOut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18.09.2019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9CFFD-EE99-4E11-B8BC-23AC5DDB75ED}" type="slidenum">
              <a:rPr lang="ru-RU" smtClean="0">
                <a:solidFill>
                  <a:srgbClr val="001847">
                    <a:tint val="75000"/>
                  </a:srgbClr>
                </a:solidFill>
              </a:rPr>
              <a:pPr/>
              <a:t>‹#›</a:t>
            </a:fld>
            <a:endParaRPr lang="ru-RU">
              <a:solidFill>
                <a:srgbClr val="00184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  <p:sldLayoutId id="2147483738" r:id="rId22"/>
    <p:sldLayoutId id="2147483739" r:id="rId23"/>
    <p:sldLayoutId id="2147483740" r:id="rId24"/>
    <p:sldLayoutId id="2147483741" r:id="rId25"/>
    <p:sldLayoutId id="2147483742" r:id="rId26"/>
    <p:sldLayoutId id="2147483743" r:id="rId27"/>
    <p:sldLayoutId id="2147483744" r:id="rId28"/>
    <p:sldLayoutId id="2147483745" r:id="rId29"/>
    <p:sldLayoutId id="2147483746" r:id="rId30"/>
    <p:sldLayoutId id="2147483747" r:id="rId31"/>
    <p:sldLayoutId id="2147483748" r:id="rId32"/>
    <p:sldLayoutId id="2147483749" r:id="rId33"/>
    <p:sldLayoutId id="2147483750" r:id="rId34"/>
    <p:sldLayoutId id="2147483751" r:id="rId35"/>
    <p:sldLayoutId id="2147483752" r:id="rId36"/>
    <p:sldLayoutId id="2147483753" r:id="rId37"/>
    <p:sldLayoutId id="2147483754" r:id="rId3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5.xml"/><Relationship Id="rId7" Type="http://schemas.openxmlformats.org/officeDocument/2006/relationships/image" Target="../media/image7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5.xml"/><Relationship Id="rId7" Type="http://schemas.openxmlformats.org/officeDocument/2006/relationships/image" Target="../media/image7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7" name="Opacity"/>
          <p:cNvSpPr/>
          <p:nvPr/>
        </p:nvSpPr>
        <p:spPr>
          <a:xfrm>
            <a:off x="-1" y="1"/>
            <a:ext cx="8582026" cy="6858000"/>
          </a:xfrm>
          <a:prstGeom prst="rect">
            <a:avLst/>
          </a:prstGeom>
          <a:gradFill>
            <a:gsLst>
              <a:gs pos="0">
                <a:srgbClr val="002060">
                  <a:alpha val="90000"/>
                </a:srgbClr>
              </a:gs>
              <a:gs pos="100000">
                <a:srgbClr val="002060">
                  <a:alpha val="0"/>
                </a:srgbClr>
              </a:gs>
            </a:gsLst>
            <a:lin ang="0" scaled="0"/>
          </a:gradFill>
          <a:ln w="762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ctr" defTabSz="412750" hangingPunct="0"/>
            <a:endParaRPr lang="en-US" sz="1600" dirty="0">
              <a:solidFill>
                <a:srgbClr val="FFFFFF"/>
              </a:solidFill>
              <a:sym typeface="Helvetica Neue Medium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42913" y="441325"/>
            <a:ext cx="2902752" cy="617744"/>
            <a:chOff x="487363" y="482600"/>
            <a:chExt cx="2155825" cy="458788"/>
          </a:xfrm>
          <a:solidFill>
            <a:schemeClr val="bg1"/>
          </a:solidFill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487363" y="482600"/>
              <a:ext cx="452438" cy="458788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84 w 168"/>
                <a:gd name="T5" fmla="*/ 168 h 168"/>
                <a:gd name="T6" fmla="*/ 168 w 168"/>
                <a:gd name="T7" fmla="*/ 84 h 168"/>
                <a:gd name="T8" fmla="*/ 84 w 168"/>
                <a:gd name="T9" fmla="*/ 0 h 168"/>
                <a:gd name="T10" fmla="*/ 84 w 168"/>
                <a:gd name="T11" fmla="*/ 164 h 168"/>
                <a:gd name="T12" fmla="*/ 4 w 168"/>
                <a:gd name="T13" fmla="*/ 84 h 168"/>
                <a:gd name="T14" fmla="*/ 84 w 168"/>
                <a:gd name="T15" fmla="*/ 4 h 168"/>
                <a:gd name="T16" fmla="*/ 164 w 168"/>
                <a:gd name="T17" fmla="*/ 84 h 168"/>
                <a:gd name="T18" fmla="*/ 84 w 168"/>
                <a:gd name="T19" fmla="*/ 16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130"/>
                    <a:pt x="38" y="168"/>
                    <a:pt x="84" y="168"/>
                  </a:cubicBezTo>
                  <a:cubicBezTo>
                    <a:pt x="130" y="168"/>
                    <a:pt x="168" y="130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close/>
                  <a:moveTo>
                    <a:pt x="84" y="164"/>
                  </a:moveTo>
                  <a:cubicBezTo>
                    <a:pt x="40" y="164"/>
                    <a:pt x="4" y="128"/>
                    <a:pt x="4" y="84"/>
                  </a:cubicBezTo>
                  <a:cubicBezTo>
                    <a:pt x="4" y="40"/>
                    <a:pt x="40" y="4"/>
                    <a:pt x="84" y="4"/>
                  </a:cubicBezTo>
                  <a:cubicBezTo>
                    <a:pt x="128" y="4"/>
                    <a:pt x="164" y="40"/>
                    <a:pt x="164" y="84"/>
                  </a:cubicBezTo>
                  <a:cubicBezTo>
                    <a:pt x="164" y="128"/>
                    <a:pt x="128" y="164"/>
                    <a:pt x="84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1069976" y="614363"/>
              <a:ext cx="96838" cy="195263"/>
            </a:xfrm>
            <a:custGeom>
              <a:avLst/>
              <a:gdLst>
                <a:gd name="T0" fmla="*/ 61 w 61"/>
                <a:gd name="T1" fmla="*/ 0 h 123"/>
                <a:gd name="T2" fmla="*/ 0 w 61"/>
                <a:gd name="T3" fmla="*/ 0 h 123"/>
                <a:gd name="T4" fmla="*/ 0 w 61"/>
                <a:gd name="T5" fmla="*/ 123 h 123"/>
                <a:gd name="T6" fmla="*/ 30 w 61"/>
                <a:gd name="T7" fmla="*/ 123 h 123"/>
                <a:gd name="T8" fmla="*/ 30 w 61"/>
                <a:gd name="T9" fmla="*/ 31 h 123"/>
                <a:gd name="T10" fmla="*/ 61 w 61"/>
                <a:gd name="T11" fmla="*/ 31 h 123"/>
                <a:gd name="T12" fmla="*/ 61 w 61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23">
                  <a:moveTo>
                    <a:pt x="61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30" y="123"/>
                  </a:lnTo>
                  <a:lnTo>
                    <a:pt x="30" y="31"/>
                  </a:lnTo>
                  <a:lnTo>
                    <a:pt x="61" y="31"/>
                  </a:lnTo>
                  <a:lnTo>
                    <a:pt x="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7"/>
            <p:cNvSpPr>
              <a:spLocks noEditPoints="1"/>
            </p:cNvSpPr>
            <p:nvPr/>
          </p:nvSpPr>
          <p:spPr bwMode="auto">
            <a:xfrm>
              <a:off x="545307" y="541338"/>
              <a:ext cx="336550" cy="341313"/>
            </a:xfrm>
            <a:custGeom>
              <a:avLst/>
              <a:gdLst>
                <a:gd name="T0" fmla="*/ 113 w 125"/>
                <a:gd name="T1" fmla="*/ 27 h 125"/>
                <a:gd name="T2" fmla="*/ 99 w 125"/>
                <a:gd name="T3" fmla="*/ 12 h 125"/>
                <a:gd name="T4" fmla="*/ 35 w 125"/>
                <a:gd name="T5" fmla="*/ 6 h 125"/>
                <a:gd name="T6" fmla="*/ 85 w 125"/>
                <a:gd name="T7" fmla="*/ 8 h 125"/>
                <a:gd name="T8" fmla="*/ 62 w 125"/>
                <a:gd name="T9" fmla="*/ 10 h 125"/>
                <a:gd name="T10" fmla="*/ 11 w 125"/>
                <a:gd name="T11" fmla="*/ 26 h 125"/>
                <a:gd name="T12" fmla="*/ 93 w 125"/>
                <a:gd name="T13" fmla="*/ 18 h 125"/>
                <a:gd name="T14" fmla="*/ 4 w 125"/>
                <a:gd name="T15" fmla="*/ 39 h 125"/>
                <a:gd name="T16" fmla="*/ 84 w 125"/>
                <a:gd name="T17" fmla="*/ 28 h 125"/>
                <a:gd name="T18" fmla="*/ 27 w 125"/>
                <a:gd name="T19" fmla="*/ 41 h 125"/>
                <a:gd name="T20" fmla="*/ 0 w 125"/>
                <a:gd name="T21" fmla="*/ 61 h 125"/>
                <a:gd name="T22" fmla="*/ 3 w 125"/>
                <a:gd name="T23" fmla="*/ 70 h 125"/>
                <a:gd name="T24" fmla="*/ 8 w 125"/>
                <a:gd name="T25" fmla="*/ 84 h 125"/>
                <a:gd name="T26" fmla="*/ 8 w 125"/>
                <a:gd name="T27" fmla="*/ 93 h 125"/>
                <a:gd name="T28" fmla="*/ 22 w 125"/>
                <a:gd name="T29" fmla="*/ 109 h 125"/>
                <a:gd name="T30" fmla="*/ 88 w 125"/>
                <a:gd name="T31" fmla="*/ 118 h 125"/>
                <a:gd name="T32" fmla="*/ 59 w 125"/>
                <a:gd name="T33" fmla="*/ 120 h 125"/>
                <a:gd name="T34" fmla="*/ 27 w 125"/>
                <a:gd name="T35" fmla="*/ 106 h 125"/>
                <a:gd name="T36" fmla="*/ 107 w 125"/>
                <a:gd name="T37" fmla="*/ 105 h 125"/>
                <a:gd name="T38" fmla="*/ 27 w 125"/>
                <a:gd name="T39" fmla="*/ 95 h 125"/>
                <a:gd name="T40" fmla="*/ 79 w 125"/>
                <a:gd name="T41" fmla="*/ 104 h 125"/>
                <a:gd name="T42" fmla="*/ 116 w 125"/>
                <a:gd name="T43" fmla="*/ 92 h 125"/>
                <a:gd name="T44" fmla="*/ 32 w 125"/>
                <a:gd name="T45" fmla="*/ 92 h 125"/>
                <a:gd name="T46" fmla="*/ 69 w 125"/>
                <a:gd name="T47" fmla="*/ 94 h 125"/>
                <a:gd name="T48" fmla="*/ 122 w 125"/>
                <a:gd name="T49" fmla="*/ 78 h 125"/>
                <a:gd name="T50" fmla="*/ 51 w 125"/>
                <a:gd name="T51" fmla="*/ 87 h 125"/>
                <a:gd name="T52" fmla="*/ 118 w 125"/>
                <a:gd name="T53" fmla="*/ 67 h 125"/>
                <a:gd name="T54" fmla="*/ 120 w 125"/>
                <a:gd name="T55" fmla="*/ 49 h 125"/>
                <a:gd name="T56" fmla="*/ 119 w 125"/>
                <a:gd name="T57" fmla="*/ 37 h 125"/>
                <a:gd name="T58" fmla="*/ 112 w 125"/>
                <a:gd name="T59" fmla="*/ 38 h 125"/>
                <a:gd name="T60" fmla="*/ 109 w 125"/>
                <a:gd name="T61" fmla="*/ 41 h 125"/>
                <a:gd name="T62" fmla="*/ 110 w 125"/>
                <a:gd name="T63" fmla="*/ 48 h 125"/>
                <a:gd name="T64" fmla="*/ 62 w 125"/>
                <a:gd name="T65" fmla="*/ 62 h 125"/>
                <a:gd name="T66" fmla="*/ 19 w 125"/>
                <a:gd name="T67" fmla="*/ 74 h 125"/>
                <a:gd name="T68" fmla="*/ 42 w 125"/>
                <a:gd name="T69" fmla="*/ 59 h 125"/>
                <a:gd name="T70" fmla="*/ 103 w 125"/>
                <a:gd name="T71" fmla="*/ 45 h 125"/>
                <a:gd name="T72" fmla="*/ 100 w 125"/>
                <a:gd name="T73" fmla="*/ 22 h 125"/>
                <a:gd name="T74" fmla="*/ 107 w 125"/>
                <a:gd name="T75" fmla="*/ 29 h 125"/>
                <a:gd name="T76" fmla="*/ 100 w 125"/>
                <a:gd name="T77" fmla="*/ 22 h 125"/>
                <a:gd name="T78" fmla="*/ 105 w 125"/>
                <a:gd name="T79" fmla="*/ 34 h 125"/>
                <a:gd name="T80" fmla="*/ 86 w 125"/>
                <a:gd name="T81" fmla="*/ 34 h 125"/>
                <a:gd name="T82" fmla="*/ 8 w 125"/>
                <a:gd name="T83" fmla="*/ 65 h 125"/>
                <a:gd name="T84" fmla="*/ 70 w 125"/>
                <a:gd name="T85" fmla="*/ 39 h 125"/>
                <a:gd name="T86" fmla="*/ 29 w 125"/>
                <a:gd name="T87" fmla="*/ 55 h 125"/>
                <a:gd name="T88" fmla="*/ 8 w 125"/>
                <a:gd name="T89" fmla="*/ 65 h 125"/>
                <a:gd name="T90" fmla="*/ 11 w 125"/>
                <a:gd name="T91" fmla="*/ 80 h 125"/>
                <a:gd name="T92" fmla="*/ 14 w 125"/>
                <a:gd name="T93" fmla="*/ 78 h 125"/>
                <a:gd name="T94" fmla="*/ 14 w 125"/>
                <a:gd name="T95" fmla="*/ 89 h 125"/>
                <a:gd name="T96" fmla="*/ 18 w 125"/>
                <a:gd name="T97" fmla="*/ 95 h 125"/>
                <a:gd name="T98" fmla="*/ 17 w 125"/>
                <a:gd name="T99" fmla="*/ 84 h 125"/>
                <a:gd name="T100" fmla="*/ 30 w 125"/>
                <a:gd name="T101" fmla="*/ 86 h 125"/>
                <a:gd name="T102" fmla="*/ 83 w 125"/>
                <a:gd name="T103" fmla="*/ 73 h 125"/>
                <a:gd name="T104" fmla="*/ 38 w 125"/>
                <a:gd name="T105" fmla="*/ 83 h 125"/>
                <a:gd name="T106" fmla="*/ 37 w 125"/>
                <a:gd name="T107" fmla="*/ 75 h 125"/>
                <a:gd name="T108" fmla="*/ 113 w 125"/>
                <a:gd name="T109" fmla="*/ 55 h 125"/>
                <a:gd name="T110" fmla="*/ 115 w 125"/>
                <a:gd name="T111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5" h="125">
                  <a:moveTo>
                    <a:pt x="114" y="33"/>
                  </a:moveTo>
                  <a:cubicBezTo>
                    <a:pt x="115" y="30"/>
                    <a:pt x="114" y="28"/>
                    <a:pt x="113" y="27"/>
                  </a:cubicBezTo>
                  <a:cubicBezTo>
                    <a:pt x="111" y="23"/>
                    <a:pt x="108" y="20"/>
                    <a:pt x="101" y="17"/>
                  </a:cubicBezTo>
                  <a:cubicBezTo>
                    <a:pt x="101" y="15"/>
                    <a:pt x="100" y="14"/>
                    <a:pt x="99" y="12"/>
                  </a:cubicBezTo>
                  <a:cubicBezTo>
                    <a:pt x="91" y="4"/>
                    <a:pt x="77" y="0"/>
                    <a:pt x="66" y="0"/>
                  </a:cubicBezTo>
                  <a:cubicBezTo>
                    <a:pt x="53" y="0"/>
                    <a:pt x="41" y="3"/>
                    <a:pt x="35" y="6"/>
                  </a:cubicBezTo>
                  <a:cubicBezTo>
                    <a:pt x="31" y="7"/>
                    <a:pt x="29" y="9"/>
                    <a:pt x="26" y="11"/>
                  </a:cubicBezTo>
                  <a:cubicBezTo>
                    <a:pt x="47" y="2"/>
                    <a:pt x="72" y="2"/>
                    <a:pt x="85" y="8"/>
                  </a:cubicBezTo>
                  <a:cubicBezTo>
                    <a:pt x="89" y="10"/>
                    <a:pt x="92" y="11"/>
                    <a:pt x="94" y="14"/>
                  </a:cubicBezTo>
                  <a:cubicBezTo>
                    <a:pt x="80" y="10"/>
                    <a:pt x="74" y="9"/>
                    <a:pt x="62" y="10"/>
                  </a:cubicBezTo>
                  <a:cubicBezTo>
                    <a:pt x="45" y="10"/>
                    <a:pt x="23" y="16"/>
                    <a:pt x="15" y="2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23" y="19"/>
                    <a:pt x="46" y="14"/>
                    <a:pt x="59" y="14"/>
                  </a:cubicBezTo>
                  <a:cubicBezTo>
                    <a:pt x="73" y="14"/>
                    <a:pt x="83" y="15"/>
                    <a:pt x="93" y="18"/>
                  </a:cubicBezTo>
                  <a:cubicBezTo>
                    <a:pt x="93" y="21"/>
                    <a:pt x="92" y="22"/>
                    <a:pt x="89" y="24"/>
                  </a:cubicBezTo>
                  <a:cubicBezTo>
                    <a:pt x="49" y="17"/>
                    <a:pt x="26" y="25"/>
                    <a:pt x="4" y="39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27" y="27"/>
                    <a:pt x="56" y="23"/>
                    <a:pt x="84" y="28"/>
                  </a:cubicBezTo>
                  <a:cubicBezTo>
                    <a:pt x="74" y="31"/>
                    <a:pt x="62" y="32"/>
                    <a:pt x="52" y="34"/>
                  </a:cubicBezTo>
                  <a:cubicBezTo>
                    <a:pt x="43" y="36"/>
                    <a:pt x="38" y="37"/>
                    <a:pt x="27" y="41"/>
                  </a:cubicBezTo>
                  <a:cubicBezTo>
                    <a:pt x="15" y="44"/>
                    <a:pt x="8" y="48"/>
                    <a:pt x="4" y="53"/>
                  </a:cubicBezTo>
                  <a:cubicBezTo>
                    <a:pt x="2" y="56"/>
                    <a:pt x="0" y="58"/>
                    <a:pt x="0" y="61"/>
                  </a:cubicBezTo>
                  <a:cubicBezTo>
                    <a:pt x="0" y="63"/>
                    <a:pt x="0" y="65"/>
                    <a:pt x="1" y="66"/>
                  </a:cubicBezTo>
                  <a:cubicBezTo>
                    <a:pt x="1" y="68"/>
                    <a:pt x="2" y="69"/>
                    <a:pt x="3" y="70"/>
                  </a:cubicBezTo>
                  <a:cubicBezTo>
                    <a:pt x="2" y="73"/>
                    <a:pt x="1" y="76"/>
                    <a:pt x="3" y="79"/>
                  </a:cubicBezTo>
                  <a:cubicBezTo>
                    <a:pt x="4" y="81"/>
                    <a:pt x="6" y="83"/>
                    <a:pt x="8" y="84"/>
                  </a:cubicBezTo>
                  <a:cubicBezTo>
                    <a:pt x="8" y="85"/>
                    <a:pt x="8" y="86"/>
                    <a:pt x="7" y="86"/>
                  </a:cubicBezTo>
                  <a:cubicBezTo>
                    <a:pt x="7" y="88"/>
                    <a:pt x="7" y="91"/>
                    <a:pt x="8" y="93"/>
                  </a:cubicBezTo>
                  <a:cubicBezTo>
                    <a:pt x="11" y="97"/>
                    <a:pt x="13" y="99"/>
                    <a:pt x="18" y="101"/>
                  </a:cubicBezTo>
                  <a:cubicBezTo>
                    <a:pt x="19" y="104"/>
                    <a:pt x="20" y="107"/>
                    <a:pt x="22" y="109"/>
                  </a:cubicBezTo>
                  <a:cubicBezTo>
                    <a:pt x="27" y="114"/>
                    <a:pt x="38" y="123"/>
                    <a:pt x="58" y="124"/>
                  </a:cubicBezTo>
                  <a:cubicBezTo>
                    <a:pt x="73" y="125"/>
                    <a:pt x="84" y="120"/>
                    <a:pt x="88" y="118"/>
                  </a:cubicBezTo>
                  <a:cubicBezTo>
                    <a:pt x="93" y="116"/>
                    <a:pt x="93" y="116"/>
                    <a:pt x="93" y="116"/>
                  </a:cubicBezTo>
                  <a:cubicBezTo>
                    <a:pt x="84" y="119"/>
                    <a:pt x="70" y="121"/>
                    <a:pt x="59" y="120"/>
                  </a:cubicBezTo>
                  <a:cubicBezTo>
                    <a:pt x="42" y="119"/>
                    <a:pt x="27" y="108"/>
                    <a:pt x="25" y="105"/>
                  </a:cubicBezTo>
                  <a:cubicBezTo>
                    <a:pt x="26" y="105"/>
                    <a:pt x="27" y="105"/>
                    <a:pt x="27" y="106"/>
                  </a:cubicBezTo>
                  <a:cubicBezTo>
                    <a:pt x="47" y="115"/>
                    <a:pt x="72" y="120"/>
                    <a:pt x="105" y="107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78" y="114"/>
                    <a:pt x="52" y="113"/>
                    <a:pt x="25" y="99"/>
                  </a:cubicBezTo>
                  <a:cubicBezTo>
                    <a:pt x="25" y="97"/>
                    <a:pt x="26" y="96"/>
                    <a:pt x="27" y="95"/>
                  </a:cubicBezTo>
                  <a:cubicBezTo>
                    <a:pt x="34" y="98"/>
                    <a:pt x="41" y="101"/>
                    <a:pt x="49" y="103"/>
                  </a:cubicBezTo>
                  <a:cubicBezTo>
                    <a:pt x="58" y="105"/>
                    <a:pt x="69" y="105"/>
                    <a:pt x="79" y="104"/>
                  </a:cubicBezTo>
                  <a:cubicBezTo>
                    <a:pt x="88" y="104"/>
                    <a:pt x="106" y="100"/>
                    <a:pt x="114" y="95"/>
                  </a:cubicBezTo>
                  <a:cubicBezTo>
                    <a:pt x="115" y="94"/>
                    <a:pt x="115" y="93"/>
                    <a:pt x="116" y="92"/>
                  </a:cubicBezTo>
                  <a:cubicBezTo>
                    <a:pt x="99" y="98"/>
                    <a:pt x="80" y="101"/>
                    <a:pt x="68" y="100"/>
                  </a:cubicBezTo>
                  <a:cubicBezTo>
                    <a:pt x="56" y="100"/>
                    <a:pt x="46" y="98"/>
                    <a:pt x="32" y="92"/>
                  </a:cubicBezTo>
                  <a:cubicBezTo>
                    <a:pt x="34" y="91"/>
                    <a:pt x="37" y="90"/>
                    <a:pt x="40" y="89"/>
                  </a:cubicBezTo>
                  <a:cubicBezTo>
                    <a:pt x="49" y="92"/>
                    <a:pt x="58" y="94"/>
                    <a:pt x="69" y="94"/>
                  </a:cubicBezTo>
                  <a:cubicBezTo>
                    <a:pt x="80" y="95"/>
                    <a:pt x="105" y="91"/>
                    <a:pt x="121" y="81"/>
                  </a:cubicBezTo>
                  <a:cubicBezTo>
                    <a:pt x="122" y="80"/>
                    <a:pt x="122" y="78"/>
                    <a:pt x="122" y="78"/>
                  </a:cubicBezTo>
                  <a:cubicBezTo>
                    <a:pt x="122" y="78"/>
                    <a:pt x="100" y="90"/>
                    <a:pt x="75" y="90"/>
                  </a:cubicBezTo>
                  <a:cubicBezTo>
                    <a:pt x="63" y="90"/>
                    <a:pt x="56" y="88"/>
                    <a:pt x="51" y="87"/>
                  </a:cubicBezTo>
                  <a:cubicBezTo>
                    <a:pt x="63" y="85"/>
                    <a:pt x="77" y="83"/>
                    <a:pt x="94" y="79"/>
                  </a:cubicBezTo>
                  <a:cubicBezTo>
                    <a:pt x="103" y="77"/>
                    <a:pt x="113" y="72"/>
                    <a:pt x="118" y="67"/>
                  </a:cubicBezTo>
                  <a:cubicBezTo>
                    <a:pt x="122" y="64"/>
                    <a:pt x="125" y="59"/>
                    <a:pt x="124" y="54"/>
                  </a:cubicBezTo>
                  <a:cubicBezTo>
                    <a:pt x="124" y="53"/>
                    <a:pt x="122" y="50"/>
                    <a:pt x="120" y="49"/>
                  </a:cubicBezTo>
                  <a:cubicBezTo>
                    <a:pt x="122" y="46"/>
                    <a:pt x="122" y="44"/>
                    <a:pt x="121" y="42"/>
                  </a:cubicBezTo>
                  <a:cubicBezTo>
                    <a:pt x="121" y="40"/>
                    <a:pt x="120" y="39"/>
                    <a:pt x="119" y="37"/>
                  </a:cubicBezTo>
                  <a:cubicBezTo>
                    <a:pt x="118" y="36"/>
                    <a:pt x="117" y="34"/>
                    <a:pt x="114" y="33"/>
                  </a:cubicBezTo>
                  <a:close/>
                  <a:moveTo>
                    <a:pt x="112" y="38"/>
                  </a:moveTo>
                  <a:cubicBezTo>
                    <a:pt x="115" y="40"/>
                    <a:pt x="115" y="42"/>
                    <a:pt x="114" y="44"/>
                  </a:cubicBezTo>
                  <a:cubicBezTo>
                    <a:pt x="112" y="43"/>
                    <a:pt x="111" y="42"/>
                    <a:pt x="109" y="41"/>
                  </a:cubicBezTo>
                  <a:cubicBezTo>
                    <a:pt x="110" y="40"/>
                    <a:pt x="111" y="39"/>
                    <a:pt x="112" y="38"/>
                  </a:cubicBezTo>
                  <a:close/>
                  <a:moveTo>
                    <a:pt x="110" y="48"/>
                  </a:moveTo>
                  <a:cubicBezTo>
                    <a:pt x="108" y="50"/>
                    <a:pt x="105" y="52"/>
                    <a:pt x="101" y="53"/>
                  </a:cubicBezTo>
                  <a:cubicBezTo>
                    <a:pt x="91" y="57"/>
                    <a:pt x="72" y="61"/>
                    <a:pt x="62" y="62"/>
                  </a:cubicBezTo>
                  <a:cubicBezTo>
                    <a:pt x="52" y="64"/>
                    <a:pt x="44" y="65"/>
                    <a:pt x="33" y="68"/>
                  </a:cubicBezTo>
                  <a:cubicBezTo>
                    <a:pt x="26" y="70"/>
                    <a:pt x="22" y="72"/>
                    <a:pt x="19" y="74"/>
                  </a:cubicBezTo>
                  <a:cubicBezTo>
                    <a:pt x="17" y="73"/>
                    <a:pt x="15" y="72"/>
                    <a:pt x="13" y="70"/>
                  </a:cubicBezTo>
                  <a:cubicBezTo>
                    <a:pt x="21" y="64"/>
                    <a:pt x="36" y="60"/>
                    <a:pt x="42" y="59"/>
                  </a:cubicBezTo>
                  <a:cubicBezTo>
                    <a:pt x="60" y="55"/>
                    <a:pt x="77" y="53"/>
                    <a:pt x="84" y="51"/>
                  </a:cubicBezTo>
                  <a:cubicBezTo>
                    <a:pt x="93" y="49"/>
                    <a:pt x="98" y="47"/>
                    <a:pt x="103" y="45"/>
                  </a:cubicBezTo>
                  <a:cubicBezTo>
                    <a:pt x="103" y="44"/>
                    <a:pt x="109" y="48"/>
                    <a:pt x="110" y="48"/>
                  </a:cubicBezTo>
                  <a:close/>
                  <a:moveTo>
                    <a:pt x="100" y="22"/>
                  </a:moveTo>
                  <a:cubicBezTo>
                    <a:pt x="100" y="22"/>
                    <a:pt x="100" y="22"/>
                    <a:pt x="100" y="22"/>
                  </a:cubicBezTo>
                  <a:cubicBezTo>
                    <a:pt x="103" y="23"/>
                    <a:pt x="106" y="26"/>
                    <a:pt x="107" y="29"/>
                  </a:cubicBezTo>
                  <a:cubicBezTo>
                    <a:pt x="104" y="28"/>
                    <a:pt x="101" y="26"/>
                    <a:pt x="98" y="26"/>
                  </a:cubicBezTo>
                  <a:cubicBezTo>
                    <a:pt x="99" y="25"/>
                    <a:pt x="100" y="23"/>
                    <a:pt x="100" y="22"/>
                  </a:cubicBezTo>
                  <a:close/>
                  <a:moveTo>
                    <a:pt x="93" y="30"/>
                  </a:moveTo>
                  <a:cubicBezTo>
                    <a:pt x="97" y="31"/>
                    <a:pt x="101" y="32"/>
                    <a:pt x="105" y="34"/>
                  </a:cubicBezTo>
                  <a:cubicBezTo>
                    <a:pt x="105" y="35"/>
                    <a:pt x="101" y="38"/>
                    <a:pt x="100" y="38"/>
                  </a:cubicBezTo>
                  <a:cubicBezTo>
                    <a:pt x="95" y="36"/>
                    <a:pt x="91" y="35"/>
                    <a:pt x="86" y="34"/>
                  </a:cubicBezTo>
                  <a:cubicBezTo>
                    <a:pt x="89" y="33"/>
                    <a:pt x="91" y="31"/>
                    <a:pt x="93" y="30"/>
                  </a:cubicBezTo>
                  <a:close/>
                  <a:moveTo>
                    <a:pt x="8" y="65"/>
                  </a:moveTo>
                  <a:cubicBezTo>
                    <a:pt x="0" y="55"/>
                    <a:pt x="26" y="48"/>
                    <a:pt x="30" y="47"/>
                  </a:cubicBezTo>
                  <a:cubicBezTo>
                    <a:pt x="43" y="43"/>
                    <a:pt x="57" y="40"/>
                    <a:pt x="70" y="39"/>
                  </a:cubicBezTo>
                  <a:cubicBezTo>
                    <a:pt x="79" y="38"/>
                    <a:pt x="84" y="39"/>
                    <a:pt x="92" y="41"/>
                  </a:cubicBezTo>
                  <a:cubicBezTo>
                    <a:pt x="70" y="47"/>
                    <a:pt x="49" y="49"/>
                    <a:pt x="29" y="55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12" y="60"/>
                    <a:pt x="8" y="66"/>
                    <a:pt x="8" y="65"/>
                  </a:cubicBezTo>
                  <a:close/>
                  <a:moveTo>
                    <a:pt x="14" y="78"/>
                  </a:moveTo>
                  <a:cubicBezTo>
                    <a:pt x="13" y="79"/>
                    <a:pt x="12" y="79"/>
                    <a:pt x="11" y="80"/>
                  </a:cubicBezTo>
                  <a:cubicBezTo>
                    <a:pt x="10" y="79"/>
                    <a:pt x="8" y="77"/>
                    <a:pt x="9" y="75"/>
                  </a:cubicBezTo>
                  <a:cubicBezTo>
                    <a:pt x="10" y="76"/>
                    <a:pt x="12" y="77"/>
                    <a:pt x="14" y="78"/>
                  </a:cubicBezTo>
                  <a:close/>
                  <a:moveTo>
                    <a:pt x="18" y="95"/>
                  </a:moveTo>
                  <a:cubicBezTo>
                    <a:pt x="16" y="93"/>
                    <a:pt x="14" y="91"/>
                    <a:pt x="14" y="89"/>
                  </a:cubicBezTo>
                  <a:cubicBezTo>
                    <a:pt x="16" y="90"/>
                    <a:pt x="18" y="91"/>
                    <a:pt x="20" y="92"/>
                  </a:cubicBezTo>
                  <a:cubicBezTo>
                    <a:pt x="19" y="93"/>
                    <a:pt x="18" y="94"/>
                    <a:pt x="18" y="95"/>
                  </a:cubicBezTo>
                  <a:close/>
                  <a:moveTo>
                    <a:pt x="24" y="88"/>
                  </a:moveTo>
                  <a:cubicBezTo>
                    <a:pt x="22" y="87"/>
                    <a:pt x="19" y="86"/>
                    <a:pt x="17" y="84"/>
                  </a:cubicBezTo>
                  <a:cubicBezTo>
                    <a:pt x="18" y="83"/>
                    <a:pt x="19" y="82"/>
                    <a:pt x="21" y="82"/>
                  </a:cubicBezTo>
                  <a:cubicBezTo>
                    <a:pt x="24" y="83"/>
                    <a:pt x="27" y="84"/>
                    <a:pt x="30" y="86"/>
                  </a:cubicBezTo>
                  <a:cubicBezTo>
                    <a:pt x="28" y="86"/>
                    <a:pt x="26" y="87"/>
                    <a:pt x="24" y="88"/>
                  </a:cubicBezTo>
                  <a:close/>
                  <a:moveTo>
                    <a:pt x="83" y="73"/>
                  </a:moveTo>
                  <a:cubicBezTo>
                    <a:pt x="74" y="75"/>
                    <a:pt x="62" y="77"/>
                    <a:pt x="58" y="78"/>
                  </a:cubicBezTo>
                  <a:cubicBezTo>
                    <a:pt x="48" y="80"/>
                    <a:pt x="45" y="81"/>
                    <a:pt x="38" y="83"/>
                  </a:cubicBezTo>
                  <a:cubicBezTo>
                    <a:pt x="34" y="81"/>
                    <a:pt x="31" y="80"/>
                    <a:pt x="27" y="78"/>
                  </a:cubicBezTo>
                  <a:cubicBezTo>
                    <a:pt x="31" y="77"/>
                    <a:pt x="34" y="76"/>
                    <a:pt x="37" y="75"/>
                  </a:cubicBezTo>
                  <a:cubicBezTo>
                    <a:pt x="55" y="71"/>
                    <a:pt x="70" y="70"/>
                    <a:pt x="91" y="64"/>
                  </a:cubicBezTo>
                  <a:cubicBezTo>
                    <a:pt x="101" y="61"/>
                    <a:pt x="109" y="59"/>
                    <a:pt x="113" y="55"/>
                  </a:cubicBezTo>
                  <a:cubicBezTo>
                    <a:pt x="114" y="55"/>
                    <a:pt x="115" y="54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21" y="63"/>
                    <a:pt x="98" y="70"/>
                    <a:pt x="83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Freeform 8"/>
            <p:cNvSpPr>
              <a:spLocks noEditPoints="1"/>
            </p:cNvSpPr>
            <p:nvPr/>
          </p:nvSpPr>
          <p:spPr bwMode="auto">
            <a:xfrm>
              <a:off x="2071688" y="614363"/>
              <a:ext cx="119063" cy="195263"/>
            </a:xfrm>
            <a:custGeom>
              <a:avLst/>
              <a:gdLst>
                <a:gd name="T0" fmla="*/ 20 w 44"/>
                <a:gd name="T1" fmla="*/ 27 h 72"/>
                <a:gd name="T2" fmla="*/ 17 w 44"/>
                <a:gd name="T3" fmla="*/ 27 h 72"/>
                <a:gd name="T4" fmla="*/ 17 w 44"/>
                <a:gd name="T5" fmla="*/ 17 h 72"/>
                <a:gd name="T6" fmla="*/ 40 w 44"/>
                <a:gd name="T7" fmla="*/ 17 h 72"/>
                <a:gd name="T8" fmla="*/ 40 w 44"/>
                <a:gd name="T9" fmla="*/ 0 h 72"/>
                <a:gd name="T10" fmla="*/ 0 w 44"/>
                <a:gd name="T11" fmla="*/ 0 h 72"/>
                <a:gd name="T12" fmla="*/ 0 w 44"/>
                <a:gd name="T13" fmla="*/ 72 h 72"/>
                <a:gd name="T14" fmla="*/ 21 w 44"/>
                <a:gd name="T15" fmla="*/ 72 h 72"/>
                <a:gd name="T16" fmla="*/ 44 w 44"/>
                <a:gd name="T17" fmla="*/ 48 h 72"/>
                <a:gd name="T18" fmla="*/ 20 w 44"/>
                <a:gd name="T19" fmla="*/ 27 h 72"/>
                <a:gd name="T20" fmla="*/ 20 w 44"/>
                <a:gd name="T21" fmla="*/ 58 h 72"/>
                <a:gd name="T22" fmla="*/ 17 w 44"/>
                <a:gd name="T23" fmla="*/ 58 h 72"/>
                <a:gd name="T24" fmla="*/ 17 w 44"/>
                <a:gd name="T25" fmla="*/ 58 h 72"/>
                <a:gd name="T26" fmla="*/ 17 w 44"/>
                <a:gd name="T27" fmla="*/ 41 h 72"/>
                <a:gd name="T28" fmla="*/ 20 w 44"/>
                <a:gd name="T29" fmla="*/ 41 h 72"/>
                <a:gd name="T30" fmla="*/ 27 w 44"/>
                <a:gd name="T31" fmla="*/ 49 h 72"/>
                <a:gd name="T32" fmla="*/ 20 w 44"/>
                <a:gd name="T33" fmla="*/ 5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72">
                  <a:moveTo>
                    <a:pt x="20" y="27"/>
                  </a:moveTo>
                  <a:cubicBezTo>
                    <a:pt x="17" y="27"/>
                    <a:pt x="17" y="27"/>
                    <a:pt x="17" y="2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25" y="72"/>
                    <a:pt x="44" y="70"/>
                    <a:pt x="44" y="48"/>
                  </a:cubicBezTo>
                  <a:cubicBezTo>
                    <a:pt x="44" y="30"/>
                    <a:pt x="29" y="27"/>
                    <a:pt x="20" y="27"/>
                  </a:cubicBezTo>
                  <a:close/>
                  <a:moveTo>
                    <a:pt x="20" y="58"/>
                  </a:move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2" y="41"/>
                    <a:pt x="27" y="41"/>
                    <a:pt x="27" y="49"/>
                  </a:cubicBezTo>
                  <a:cubicBezTo>
                    <a:pt x="27" y="56"/>
                    <a:pt x="22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2352676" y="614363"/>
              <a:ext cx="119063" cy="195263"/>
            </a:xfrm>
            <a:custGeom>
              <a:avLst/>
              <a:gdLst>
                <a:gd name="T0" fmla="*/ 47 w 75"/>
                <a:gd name="T1" fmla="*/ 44 h 123"/>
                <a:gd name="T2" fmla="*/ 27 w 75"/>
                <a:gd name="T3" fmla="*/ 44 h 123"/>
                <a:gd name="T4" fmla="*/ 27 w 75"/>
                <a:gd name="T5" fmla="*/ 0 h 123"/>
                <a:gd name="T6" fmla="*/ 0 w 75"/>
                <a:gd name="T7" fmla="*/ 0 h 123"/>
                <a:gd name="T8" fmla="*/ 0 w 75"/>
                <a:gd name="T9" fmla="*/ 123 h 123"/>
                <a:gd name="T10" fmla="*/ 27 w 75"/>
                <a:gd name="T11" fmla="*/ 123 h 123"/>
                <a:gd name="T12" fmla="*/ 27 w 75"/>
                <a:gd name="T13" fmla="*/ 74 h 123"/>
                <a:gd name="T14" fmla="*/ 47 w 75"/>
                <a:gd name="T15" fmla="*/ 74 h 123"/>
                <a:gd name="T16" fmla="*/ 47 w 75"/>
                <a:gd name="T17" fmla="*/ 123 h 123"/>
                <a:gd name="T18" fmla="*/ 75 w 75"/>
                <a:gd name="T19" fmla="*/ 123 h 123"/>
                <a:gd name="T20" fmla="*/ 75 w 75"/>
                <a:gd name="T21" fmla="*/ 0 h 123"/>
                <a:gd name="T22" fmla="*/ 47 w 75"/>
                <a:gd name="T23" fmla="*/ 0 h 123"/>
                <a:gd name="T24" fmla="*/ 47 w 75"/>
                <a:gd name="T25" fmla="*/ 4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" h="123">
                  <a:moveTo>
                    <a:pt x="47" y="44"/>
                  </a:moveTo>
                  <a:lnTo>
                    <a:pt x="27" y="44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7" y="123"/>
                  </a:lnTo>
                  <a:lnTo>
                    <a:pt x="27" y="74"/>
                  </a:lnTo>
                  <a:lnTo>
                    <a:pt x="47" y="74"/>
                  </a:lnTo>
                  <a:lnTo>
                    <a:pt x="47" y="123"/>
                  </a:lnTo>
                  <a:lnTo>
                    <a:pt x="75" y="123"/>
                  </a:lnTo>
                  <a:lnTo>
                    <a:pt x="75" y="0"/>
                  </a:lnTo>
                  <a:lnTo>
                    <a:pt x="47" y="0"/>
                  </a:lnTo>
                  <a:lnTo>
                    <a:pt x="47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1889126" y="614363"/>
              <a:ext cx="150813" cy="195263"/>
            </a:xfrm>
            <a:custGeom>
              <a:avLst/>
              <a:gdLst>
                <a:gd name="T0" fmla="*/ 47 w 95"/>
                <a:gd name="T1" fmla="*/ 29 h 123"/>
                <a:gd name="T2" fmla="*/ 25 w 95"/>
                <a:gd name="T3" fmla="*/ 0 h 123"/>
                <a:gd name="T4" fmla="*/ 0 w 95"/>
                <a:gd name="T5" fmla="*/ 0 h 123"/>
                <a:gd name="T6" fmla="*/ 0 w 95"/>
                <a:gd name="T7" fmla="*/ 123 h 123"/>
                <a:gd name="T8" fmla="*/ 29 w 95"/>
                <a:gd name="T9" fmla="*/ 123 h 123"/>
                <a:gd name="T10" fmla="*/ 29 w 95"/>
                <a:gd name="T11" fmla="*/ 48 h 123"/>
                <a:gd name="T12" fmla="*/ 47 w 95"/>
                <a:gd name="T13" fmla="*/ 70 h 123"/>
                <a:gd name="T14" fmla="*/ 66 w 95"/>
                <a:gd name="T15" fmla="*/ 48 h 123"/>
                <a:gd name="T16" fmla="*/ 66 w 95"/>
                <a:gd name="T17" fmla="*/ 123 h 123"/>
                <a:gd name="T18" fmla="*/ 95 w 95"/>
                <a:gd name="T19" fmla="*/ 123 h 123"/>
                <a:gd name="T20" fmla="*/ 95 w 95"/>
                <a:gd name="T21" fmla="*/ 0 h 123"/>
                <a:gd name="T22" fmla="*/ 69 w 95"/>
                <a:gd name="T23" fmla="*/ 0 h 123"/>
                <a:gd name="T24" fmla="*/ 47 w 95"/>
                <a:gd name="T25" fmla="*/ 2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47" y="29"/>
                  </a:moveTo>
                  <a:lnTo>
                    <a:pt x="25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48"/>
                  </a:lnTo>
                  <a:lnTo>
                    <a:pt x="47" y="70"/>
                  </a:lnTo>
                  <a:lnTo>
                    <a:pt x="66" y="48"/>
                  </a:lnTo>
                  <a:lnTo>
                    <a:pt x="66" y="123"/>
                  </a:lnTo>
                  <a:lnTo>
                    <a:pt x="95" y="123"/>
                  </a:lnTo>
                  <a:lnTo>
                    <a:pt x="95" y="0"/>
                  </a:lnTo>
                  <a:lnTo>
                    <a:pt x="69" y="0"/>
                  </a:lnTo>
                  <a:lnTo>
                    <a:pt x="47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2503488" y="614363"/>
              <a:ext cx="139700" cy="195263"/>
            </a:xfrm>
            <a:custGeom>
              <a:avLst/>
              <a:gdLst>
                <a:gd name="T0" fmla="*/ 61 w 88"/>
                <a:gd name="T1" fmla="*/ 58 h 123"/>
                <a:gd name="T2" fmla="*/ 85 w 88"/>
                <a:gd name="T3" fmla="*/ 0 h 123"/>
                <a:gd name="T4" fmla="*/ 53 w 88"/>
                <a:gd name="T5" fmla="*/ 0 h 123"/>
                <a:gd name="T6" fmla="*/ 36 w 88"/>
                <a:gd name="T7" fmla="*/ 44 h 123"/>
                <a:gd name="T8" fmla="*/ 29 w 88"/>
                <a:gd name="T9" fmla="*/ 44 h 123"/>
                <a:gd name="T10" fmla="*/ 29 w 88"/>
                <a:gd name="T11" fmla="*/ 0 h 123"/>
                <a:gd name="T12" fmla="*/ 0 w 88"/>
                <a:gd name="T13" fmla="*/ 0 h 123"/>
                <a:gd name="T14" fmla="*/ 0 w 88"/>
                <a:gd name="T15" fmla="*/ 123 h 123"/>
                <a:gd name="T16" fmla="*/ 29 w 88"/>
                <a:gd name="T17" fmla="*/ 123 h 123"/>
                <a:gd name="T18" fmla="*/ 29 w 88"/>
                <a:gd name="T19" fmla="*/ 74 h 123"/>
                <a:gd name="T20" fmla="*/ 37 w 88"/>
                <a:gd name="T21" fmla="*/ 74 h 123"/>
                <a:gd name="T22" fmla="*/ 54 w 88"/>
                <a:gd name="T23" fmla="*/ 123 h 123"/>
                <a:gd name="T24" fmla="*/ 88 w 88"/>
                <a:gd name="T25" fmla="*/ 123 h 123"/>
                <a:gd name="T26" fmla="*/ 61 w 88"/>
                <a:gd name="T27" fmla="*/ 5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61" y="58"/>
                  </a:moveTo>
                  <a:lnTo>
                    <a:pt x="85" y="0"/>
                  </a:lnTo>
                  <a:lnTo>
                    <a:pt x="53" y="0"/>
                  </a:lnTo>
                  <a:lnTo>
                    <a:pt x="36" y="44"/>
                  </a:lnTo>
                  <a:lnTo>
                    <a:pt x="29" y="44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74"/>
                  </a:lnTo>
                  <a:lnTo>
                    <a:pt x="37" y="74"/>
                  </a:lnTo>
                  <a:lnTo>
                    <a:pt x="54" y="123"/>
                  </a:lnTo>
                  <a:lnTo>
                    <a:pt x="88" y="123"/>
                  </a:lnTo>
                  <a:lnTo>
                    <a:pt x="61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Freeform 12"/>
            <p:cNvSpPr>
              <a:spLocks noEditPoints="1"/>
            </p:cNvSpPr>
            <p:nvPr/>
          </p:nvSpPr>
          <p:spPr bwMode="auto">
            <a:xfrm>
              <a:off x="2201863" y="614363"/>
              <a:ext cx="139700" cy="195263"/>
            </a:xfrm>
            <a:custGeom>
              <a:avLst/>
              <a:gdLst>
                <a:gd name="T0" fmla="*/ 25 w 88"/>
                <a:gd name="T1" fmla="*/ 0 h 123"/>
                <a:gd name="T2" fmla="*/ 0 w 88"/>
                <a:gd name="T3" fmla="*/ 123 h 123"/>
                <a:gd name="T4" fmla="*/ 30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5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5" y="0"/>
                  </a:moveTo>
                  <a:lnTo>
                    <a:pt x="0" y="123"/>
                  </a:lnTo>
                  <a:lnTo>
                    <a:pt x="30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5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306513" y="614363"/>
              <a:ext cx="107950" cy="206375"/>
            </a:xfrm>
            <a:custGeom>
              <a:avLst/>
              <a:gdLst>
                <a:gd name="T0" fmla="*/ 28 w 40"/>
                <a:gd name="T1" fmla="*/ 37 h 76"/>
                <a:gd name="T2" fmla="*/ 28 w 40"/>
                <a:gd name="T3" fmla="*/ 36 h 76"/>
                <a:gd name="T4" fmla="*/ 39 w 40"/>
                <a:gd name="T5" fmla="*/ 19 h 76"/>
                <a:gd name="T6" fmla="*/ 18 w 40"/>
                <a:gd name="T7" fmla="*/ 0 h 76"/>
                <a:gd name="T8" fmla="*/ 2 w 40"/>
                <a:gd name="T9" fmla="*/ 2 h 76"/>
                <a:gd name="T10" fmla="*/ 2 w 40"/>
                <a:gd name="T11" fmla="*/ 18 h 76"/>
                <a:gd name="T12" fmla="*/ 12 w 40"/>
                <a:gd name="T13" fmla="*/ 16 h 76"/>
                <a:gd name="T14" fmla="*/ 20 w 40"/>
                <a:gd name="T15" fmla="*/ 22 h 76"/>
                <a:gd name="T16" fmla="*/ 12 w 40"/>
                <a:gd name="T17" fmla="*/ 30 h 76"/>
                <a:gd name="T18" fmla="*/ 4 w 40"/>
                <a:gd name="T19" fmla="*/ 30 h 76"/>
                <a:gd name="T20" fmla="*/ 4 w 40"/>
                <a:gd name="T21" fmla="*/ 45 h 76"/>
                <a:gd name="T22" fmla="*/ 11 w 40"/>
                <a:gd name="T23" fmla="*/ 45 h 76"/>
                <a:gd name="T24" fmla="*/ 20 w 40"/>
                <a:gd name="T25" fmla="*/ 52 h 76"/>
                <a:gd name="T26" fmla="*/ 12 w 40"/>
                <a:gd name="T27" fmla="*/ 59 h 76"/>
                <a:gd name="T28" fmla="*/ 0 w 40"/>
                <a:gd name="T29" fmla="*/ 57 h 76"/>
                <a:gd name="T30" fmla="*/ 0 w 40"/>
                <a:gd name="T31" fmla="*/ 72 h 76"/>
                <a:gd name="T32" fmla="*/ 17 w 40"/>
                <a:gd name="T33" fmla="*/ 76 h 76"/>
                <a:gd name="T34" fmla="*/ 40 w 40"/>
                <a:gd name="T35" fmla="*/ 55 h 76"/>
                <a:gd name="T36" fmla="*/ 28 w 40"/>
                <a:gd name="T37" fmla="*/ 3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76">
                  <a:moveTo>
                    <a:pt x="28" y="37"/>
                  </a:moveTo>
                  <a:cubicBezTo>
                    <a:pt x="28" y="36"/>
                    <a:pt x="28" y="36"/>
                    <a:pt x="28" y="36"/>
                  </a:cubicBezTo>
                  <a:cubicBezTo>
                    <a:pt x="33" y="34"/>
                    <a:pt x="39" y="28"/>
                    <a:pt x="39" y="19"/>
                  </a:cubicBezTo>
                  <a:cubicBezTo>
                    <a:pt x="39" y="10"/>
                    <a:pt x="32" y="0"/>
                    <a:pt x="18" y="0"/>
                  </a:cubicBezTo>
                  <a:cubicBezTo>
                    <a:pt x="12" y="0"/>
                    <a:pt x="8" y="0"/>
                    <a:pt x="2" y="2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6"/>
                    <a:pt x="10" y="16"/>
                    <a:pt x="12" y="16"/>
                  </a:cubicBezTo>
                  <a:cubicBezTo>
                    <a:pt x="14" y="16"/>
                    <a:pt x="20" y="16"/>
                    <a:pt x="20" y="22"/>
                  </a:cubicBezTo>
                  <a:cubicBezTo>
                    <a:pt x="20" y="28"/>
                    <a:pt x="15" y="30"/>
                    <a:pt x="12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7" y="45"/>
                    <a:pt x="20" y="48"/>
                    <a:pt x="20" y="52"/>
                  </a:cubicBezTo>
                  <a:cubicBezTo>
                    <a:pt x="20" y="55"/>
                    <a:pt x="18" y="59"/>
                    <a:pt x="12" y="59"/>
                  </a:cubicBezTo>
                  <a:cubicBezTo>
                    <a:pt x="9" y="59"/>
                    <a:pt x="5" y="59"/>
                    <a:pt x="0" y="5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" y="75"/>
                    <a:pt x="10" y="76"/>
                    <a:pt x="17" y="76"/>
                  </a:cubicBezTo>
                  <a:cubicBezTo>
                    <a:pt x="30" y="76"/>
                    <a:pt x="40" y="68"/>
                    <a:pt x="40" y="55"/>
                  </a:cubicBezTo>
                  <a:cubicBezTo>
                    <a:pt x="40" y="43"/>
                    <a:pt x="33" y="39"/>
                    <a:pt x="2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Freeform 14"/>
            <p:cNvSpPr>
              <a:spLocks noEditPoints="1"/>
            </p:cNvSpPr>
            <p:nvPr/>
          </p:nvSpPr>
          <p:spPr bwMode="auto">
            <a:xfrm>
              <a:off x="1727201" y="614363"/>
              <a:ext cx="150813" cy="206375"/>
            </a:xfrm>
            <a:custGeom>
              <a:avLst/>
              <a:gdLst>
                <a:gd name="T0" fmla="*/ 28 w 56"/>
                <a:gd name="T1" fmla="*/ 0 h 76"/>
                <a:gd name="T2" fmla="*/ 0 w 56"/>
                <a:gd name="T3" fmla="*/ 38 h 76"/>
                <a:gd name="T4" fmla="*/ 28 w 56"/>
                <a:gd name="T5" fmla="*/ 76 h 76"/>
                <a:gd name="T6" fmla="*/ 56 w 56"/>
                <a:gd name="T7" fmla="*/ 38 h 76"/>
                <a:gd name="T8" fmla="*/ 28 w 56"/>
                <a:gd name="T9" fmla="*/ 0 h 76"/>
                <a:gd name="T10" fmla="*/ 28 w 56"/>
                <a:gd name="T11" fmla="*/ 58 h 76"/>
                <a:gd name="T12" fmla="*/ 19 w 56"/>
                <a:gd name="T13" fmla="*/ 38 h 76"/>
                <a:gd name="T14" fmla="*/ 28 w 56"/>
                <a:gd name="T15" fmla="*/ 18 h 76"/>
                <a:gd name="T16" fmla="*/ 37 w 56"/>
                <a:gd name="T17" fmla="*/ 38 h 76"/>
                <a:gd name="T18" fmla="*/ 28 w 56"/>
                <a:gd name="T19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76">
                  <a:moveTo>
                    <a:pt x="28" y="0"/>
                  </a:moveTo>
                  <a:cubicBezTo>
                    <a:pt x="7" y="0"/>
                    <a:pt x="0" y="19"/>
                    <a:pt x="0" y="38"/>
                  </a:cubicBezTo>
                  <a:cubicBezTo>
                    <a:pt x="0" y="57"/>
                    <a:pt x="7" y="76"/>
                    <a:pt x="28" y="76"/>
                  </a:cubicBezTo>
                  <a:cubicBezTo>
                    <a:pt x="49" y="76"/>
                    <a:pt x="56" y="57"/>
                    <a:pt x="56" y="38"/>
                  </a:cubicBezTo>
                  <a:cubicBezTo>
                    <a:pt x="56" y="19"/>
                    <a:pt x="49" y="0"/>
                    <a:pt x="28" y="0"/>
                  </a:cubicBezTo>
                  <a:close/>
                  <a:moveTo>
                    <a:pt x="28" y="58"/>
                  </a:moveTo>
                  <a:cubicBezTo>
                    <a:pt x="22" y="58"/>
                    <a:pt x="19" y="51"/>
                    <a:pt x="19" y="38"/>
                  </a:cubicBezTo>
                  <a:cubicBezTo>
                    <a:pt x="19" y="25"/>
                    <a:pt x="22" y="18"/>
                    <a:pt x="28" y="18"/>
                  </a:cubicBezTo>
                  <a:cubicBezTo>
                    <a:pt x="34" y="18"/>
                    <a:pt x="37" y="25"/>
                    <a:pt x="37" y="38"/>
                  </a:cubicBezTo>
                  <a:cubicBezTo>
                    <a:pt x="37" y="51"/>
                    <a:pt x="34" y="58"/>
                    <a:pt x="28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1436688" y="614363"/>
              <a:ext cx="128588" cy="195263"/>
            </a:xfrm>
            <a:custGeom>
              <a:avLst/>
              <a:gdLst>
                <a:gd name="T0" fmla="*/ 0 w 81"/>
                <a:gd name="T1" fmla="*/ 123 h 123"/>
                <a:gd name="T2" fmla="*/ 30 w 81"/>
                <a:gd name="T3" fmla="*/ 123 h 123"/>
                <a:gd name="T4" fmla="*/ 30 w 81"/>
                <a:gd name="T5" fmla="*/ 29 h 123"/>
                <a:gd name="T6" fmla="*/ 51 w 81"/>
                <a:gd name="T7" fmla="*/ 29 h 123"/>
                <a:gd name="T8" fmla="*/ 51 w 81"/>
                <a:gd name="T9" fmla="*/ 123 h 123"/>
                <a:gd name="T10" fmla="*/ 81 w 81"/>
                <a:gd name="T11" fmla="*/ 123 h 123"/>
                <a:gd name="T12" fmla="*/ 81 w 81"/>
                <a:gd name="T13" fmla="*/ 0 h 123"/>
                <a:gd name="T14" fmla="*/ 0 w 81"/>
                <a:gd name="T15" fmla="*/ 0 h 123"/>
                <a:gd name="T16" fmla="*/ 0 w 81"/>
                <a:gd name="T1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123">
                  <a:moveTo>
                    <a:pt x="0" y="123"/>
                  </a:moveTo>
                  <a:lnTo>
                    <a:pt x="30" y="123"/>
                  </a:lnTo>
                  <a:lnTo>
                    <a:pt x="30" y="29"/>
                  </a:lnTo>
                  <a:lnTo>
                    <a:pt x="51" y="29"/>
                  </a:lnTo>
                  <a:lnTo>
                    <a:pt x="51" y="123"/>
                  </a:lnTo>
                  <a:lnTo>
                    <a:pt x="81" y="123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Freeform 16"/>
            <p:cNvSpPr>
              <a:spLocks noEditPoints="1"/>
            </p:cNvSpPr>
            <p:nvPr/>
          </p:nvSpPr>
          <p:spPr bwMode="auto">
            <a:xfrm>
              <a:off x="1155701" y="614363"/>
              <a:ext cx="139700" cy="195263"/>
            </a:xfrm>
            <a:custGeom>
              <a:avLst/>
              <a:gdLst>
                <a:gd name="T0" fmla="*/ 26 w 88"/>
                <a:gd name="T1" fmla="*/ 0 h 123"/>
                <a:gd name="T2" fmla="*/ 0 w 88"/>
                <a:gd name="T3" fmla="*/ 123 h 123"/>
                <a:gd name="T4" fmla="*/ 31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6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6" y="0"/>
                  </a:moveTo>
                  <a:lnTo>
                    <a:pt x="0" y="123"/>
                  </a:lnTo>
                  <a:lnTo>
                    <a:pt x="31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6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Freeform 17"/>
            <p:cNvSpPr>
              <a:spLocks noEditPoints="1"/>
            </p:cNvSpPr>
            <p:nvPr/>
          </p:nvSpPr>
          <p:spPr bwMode="auto">
            <a:xfrm>
              <a:off x="1587501" y="614363"/>
              <a:ext cx="117475" cy="195263"/>
            </a:xfrm>
            <a:custGeom>
              <a:avLst/>
              <a:gdLst>
                <a:gd name="T0" fmla="*/ 22 w 44"/>
                <a:gd name="T1" fmla="*/ 0 h 72"/>
                <a:gd name="T2" fmla="*/ 0 w 44"/>
                <a:gd name="T3" fmla="*/ 0 h 72"/>
                <a:gd name="T4" fmla="*/ 0 w 44"/>
                <a:gd name="T5" fmla="*/ 72 h 72"/>
                <a:gd name="T6" fmla="*/ 17 w 44"/>
                <a:gd name="T7" fmla="*/ 72 h 72"/>
                <a:gd name="T8" fmla="*/ 17 w 44"/>
                <a:gd name="T9" fmla="*/ 48 h 72"/>
                <a:gd name="T10" fmla="*/ 22 w 44"/>
                <a:gd name="T11" fmla="*/ 48 h 72"/>
                <a:gd name="T12" fmla="*/ 44 w 44"/>
                <a:gd name="T13" fmla="*/ 24 h 72"/>
                <a:gd name="T14" fmla="*/ 22 w 44"/>
                <a:gd name="T15" fmla="*/ 0 h 72"/>
                <a:gd name="T16" fmla="*/ 21 w 44"/>
                <a:gd name="T17" fmla="*/ 32 h 72"/>
                <a:gd name="T18" fmla="*/ 17 w 44"/>
                <a:gd name="T19" fmla="*/ 32 h 72"/>
                <a:gd name="T20" fmla="*/ 17 w 44"/>
                <a:gd name="T21" fmla="*/ 16 h 72"/>
                <a:gd name="T22" fmla="*/ 21 w 44"/>
                <a:gd name="T23" fmla="*/ 16 h 72"/>
                <a:gd name="T24" fmla="*/ 27 w 44"/>
                <a:gd name="T25" fmla="*/ 24 h 72"/>
                <a:gd name="T26" fmla="*/ 21 w 44"/>
                <a:gd name="T27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72">
                  <a:moveTo>
                    <a:pt x="2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39" y="48"/>
                    <a:pt x="44" y="33"/>
                    <a:pt x="44" y="24"/>
                  </a:cubicBezTo>
                  <a:cubicBezTo>
                    <a:pt x="44" y="15"/>
                    <a:pt x="38" y="0"/>
                    <a:pt x="22" y="0"/>
                  </a:cubicBezTo>
                  <a:close/>
                  <a:moveTo>
                    <a:pt x="21" y="32"/>
                  </a:moveTo>
                  <a:cubicBezTo>
                    <a:pt x="17" y="32"/>
                    <a:pt x="17" y="32"/>
                    <a:pt x="17" y="32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5" y="16"/>
                    <a:pt x="27" y="18"/>
                    <a:pt x="27" y="24"/>
                  </a:cubicBezTo>
                  <a:cubicBezTo>
                    <a:pt x="27" y="32"/>
                    <a:pt x="23" y="32"/>
                    <a:pt x="2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18178" y="2567152"/>
            <a:ext cx="4058198" cy="38985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КОМПЛЕКСНАЯ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</a:t>
            </a:r>
          </a:p>
          <a:p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обслуживания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сотрудников </a:t>
            </a:r>
            <a:endParaRPr lang="ru-RU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бюджетных учреждений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использованием банковских 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 МИР</a:t>
            </a:r>
            <a:b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Банка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ГПБ (АО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www.gazprombank.ru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5758543" y="4163516"/>
            <a:ext cx="5943600" cy="1322883"/>
            <a:chOff x="4618139" y="2418679"/>
            <a:chExt cx="5340517" cy="1925154"/>
          </a:xfrm>
        </p:grpSpPr>
        <p:pic>
          <p:nvPicPr>
            <p:cNvPr id="25" name="Allo.png" descr="Allo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18139" y="3850422"/>
              <a:ext cx="207599" cy="279046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8" name="Mann.png" descr="Mann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18139" y="2467179"/>
              <a:ext cx="230665" cy="281236"/>
            </a:xfrm>
            <a:prstGeom prst="rect">
              <a:avLst/>
            </a:prstGeom>
            <a:ln w="12700">
              <a:miter lim="400000"/>
            </a:ln>
          </p:spPr>
        </p:pic>
        <p:grpSp>
          <p:nvGrpSpPr>
            <p:cNvPr id="29" name="Группа 28"/>
            <p:cNvGrpSpPr/>
            <p:nvPr/>
          </p:nvGrpSpPr>
          <p:grpSpPr>
            <a:xfrm>
              <a:off x="5056004" y="2418679"/>
              <a:ext cx="4902652" cy="1925154"/>
              <a:chOff x="5017904" y="2418679"/>
              <a:chExt cx="4902652" cy="1925154"/>
            </a:xfrm>
          </p:grpSpPr>
          <p:sp>
            <p:nvSpPr>
              <p:cNvPr id="30" name="Прямоугольник 16"/>
              <p:cNvSpPr/>
              <p:nvPr/>
            </p:nvSpPr>
            <p:spPr>
              <a:xfrm>
                <a:off x="5017905" y="2418679"/>
                <a:ext cx="4891765" cy="192515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12515"/>
                </a:schemeClr>
              </a:solidFill>
              <a:ln w="12700">
                <a:miter lim="400000"/>
              </a:ln>
            </p:spPr>
            <p:txBody>
              <a:bodyPr lIns="41500" tIns="41501" rIns="41500" bIns="41501" anchor="ctr"/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>
                    <a:solidFill>
                      <a:srgbClr val="FFFFFF"/>
                    </a:solidFill>
                    <a:latin typeface="+mj-lt"/>
                    <a:ea typeface="+mj-ea"/>
                    <a:cs typeface="+mj-cs"/>
                    <a:sym typeface="Calibri"/>
                  </a:defRPr>
                </a:pPr>
                <a:r>
                  <a:rPr kumimoji="0" lang="ru-RU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  <a:sym typeface="Calibri"/>
                  </a:rPr>
                  <a:t> </a:t>
                </a:r>
                <a:r>
                  <a:rPr lang="ru-RU" sz="1400" b="1" kern="0" noProof="0" dirty="0" smtClean="0">
                    <a:solidFill>
                      <a:srgbClr val="002060"/>
                    </a:solidFill>
                    <a:latin typeface="Arial" panose="020B0604020202020204" pitchFamily="34" charset="0"/>
                    <a:ea typeface="+mj-ea"/>
                    <a:cs typeface="Arial" panose="020B0604020202020204" pitchFamily="34" charset="0"/>
                    <a:sym typeface="Calibri"/>
                  </a:rPr>
                  <a:t>Ковальчук Олег Юрьевич</a:t>
                </a:r>
                <a:endParaRPr kumimoji="0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Calibri"/>
                </a:endParaRPr>
              </a:p>
            </p:txBody>
          </p:sp>
          <p:sp>
            <p:nvSpPr>
              <p:cNvPr id="31" name="Прямоугольник 16"/>
              <p:cNvSpPr/>
              <p:nvPr/>
            </p:nvSpPr>
            <p:spPr>
              <a:xfrm>
                <a:off x="5028791" y="2877458"/>
                <a:ext cx="4891765" cy="3744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12515"/>
                </a:schemeClr>
              </a:solidFill>
              <a:ln w="12700">
                <a:miter lim="400000"/>
              </a:ln>
            </p:spPr>
            <p:txBody>
              <a:bodyPr lIns="41500" tIns="41501" rIns="41500" bIns="41501" anchor="ctr"/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>
                    <a:solidFill>
                      <a:srgbClr val="FFFFFF"/>
                    </a:solidFill>
                    <a:latin typeface="+mj-lt"/>
                    <a:ea typeface="+mj-ea"/>
                    <a:cs typeface="+mj-cs"/>
                    <a:sym typeface="Calibri"/>
                  </a:defRPr>
                </a:pPr>
                <a:r>
                  <a:rPr lang="ru-RU" sz="1400" b="1" kern="0" dirty="0">
                    <a:solidFill>
                      <a:srgbClr val="002060"/>
                    </a:solidFill>
                    <a:latin typeface="Arial" panose="020B0604020202020204" pitchFamily="34" charset="0"/>
                    <a:ea typeface="+mj-ea"/>
                    <a:cs typeface="Arial" panose="020B0604020202020204" pitchFamily="34" charset="0"/>
                    <a:sym typeface="Calibri"/>
                  </a:rPr>
                  <a:t>Руководитель направления Зарплатного обслуживания </a:t>
                </a:r>
                <a:endParaRPr sz="1400" b="1" kern="0" dirty="0">
                  <a:solidFill>
                    <a:srgbClr val="00206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  <a:sym typeface="Calibri"/>
                </a:endParaRPr>
              </a:p>
            </p:txBody>
          </p:sp>
          <p:sp>
            <p:nvSpPr>
              <p:cNvPr id="32" name="Прямоугольник 16"/>
              <p:cNvSpPr/>
              <p:nvPr/>
            </p:nvSpPr>
            <p:spPr>
              <a:xfrm>
                <a:off x="5017904" y="3795014"/>
                <a:ext cx="4891765" cy="3744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12515"/>
                </a:schemeClr>
              </a:solidFill>
              <a:ln w="12700">
                <a:miter lim="400000"/>
              </a:ln>
            </p:spPr>
            <p:txBody>
              <a:bodyPr lIns="41500" tIns="41501" rIns="41500" bIns="41501" anchor="ctr"/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800">
                    <a:solidFill>
                      <a:srgbClr val="FFFFFF"/>
                    </a:solidFill>
                    <a:latin typeface="+mj-lt"/>
                    <a:ea typeface="+mj-ea"/>
                    <a:cs typeface="+mj-cs"/>
                    <a:sym typeface="Calibri"/>
                  </a:defRPr>
                </a:pPr>
                <a:r>
                  <a:rPr kumimoji="0" lang="ru-RU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Calibri"/>
                  </a:rPr>
                  <a:t> </a:t>
                </a:r>
                <a:r>
                  <a:rPr kumimoji="0" lang="en-US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Calibri"/>
                  </a:rPr>
                  <a:t>  </a:t>
                </a:r>
                <a:r>
                  <a:rPr kumimoji="0" 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Calibri"/>
                  </a:rPr>
                  <a:t>Моб</a:t>
                </a:r>
                <a:r>
                  <a:rPr kumimoji="0" lang="ru-RU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Calibri"/>
                  </a:rPr>
                  <a:t>. +7 </a:t>
                </a:r>
                <a:r>
                  <a:rPr kumimoji="0" 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  <a:sym typeface="Calibri"/>
                  </a:rPr>
                  <a:t>(987) 652-17-65</a:t>
                </a:r>
                <a:endParaRPr kumimoji="0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  <a:sym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529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over dir="u"/>
      </p:transition>
    </mc:Choice>
    <mc:Fallback xmlns="">
      <p:transition spd="slow">
        <p:cover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Группа 43"/>
          <p:cNvGrpSpPr/>
          <p:nvPr/>
        </p:nvGrpSpPr>
        <p:grpSpPr>
          <a:xfrm>
            <a:off x="439657" y="306751"/>
            <a:ext cx="2155825" cy="458788"/>
            <a:chOff x="487363" y="482600"/>
            <a:chExt cx="2155825" cy="458788"/>
          </a:xfrm>
          <a:solidFill>
            <a:schemeClr val="accent6">
              <a:lumMod val="50000"/>
            </a:schemeClr>
          </a:solidFill>
        </p:grpSpPr>
        <p:sp>
          <p:nvSpPr>
            <p:cNvPr id="59" name="Freeform 5"/>
            <p:cNvSpPr>
              <a:spLocks noEditPoints="1"/>
            </p:cNvSpPr>
            <p:nvPr/>
          </p:nvSpPr>
          <p:spPr bwMode="auto">
            <a:xfrm>
              <a:off x="487363" y="482600"/>
              <a:ext cx="452438" cy="458788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84 w 168"/>
                <a:gd name="T5" fmla="*/ 168 h 168"/>
                <a:gd name="T6" fmla="*/ 168 w 168"/>
                <a:gd name="T7" fmla="*/ 84 h 168"/>
                <a:gd name="T8" fmla="*/ 84 w 168"/>
                <a:gd name="T9" fmla="*/ 0 h 168"/>
                <a:gd name="T10" fmla="*/ 84 w 168"/>
                <a:gd name="T11" fmla="*/ 164 h 168"/>
                <a:gd name="T12" fmla="*/ 4 w 168"/>
                <a:gd name="T13" fmla="*/ 84 h 168"/>
                <a:gd name="T14" fmla="*/ 84 w 168"/>
                <a:gd name="T15" fmla="*/ 4 h 168"/>
                <a:gd name="T16" fmla="*/ 164 w 168"/>
                <a:gd name="T17" fmla="*/ 84 h 168"/>
                <a:gd name="T18" fmla="*/ 84 w 168"/>
                <a:gd name="T19" fmla="*/ 16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130"/>
                    <a:pt x="38" y="168"/>
                    <a:pt x="84" y="168"/>
                  </a:cubicBezTo>
                  <a:cubicBezTo>
                    <a:pt x="130" y="168"/>
                    <a:pt x="168" y="130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close/>
                  <a:moveTo>
                    <a:pt x="84" y="164"/>
                  </a:moveTo>
                  <a:cubicBezTo>
                    <a:pt x="40" y="164"/>
                    <a:pt x="4" y="128"/>
                    <a:pt x="4" y="84"/>
                  </a:cubicBezTo>
                  <a:cubicBezTo>
                    <a:pt x="4" y="40"/>
                    <a:pt x="40" y="4"/>
                    <a:pt x="84" y="4"/>
                  </a:cubicBezTo>
                  <a:cubicBezTo>
                    <a:pt x="128" y="4"/>
                    <a:pt x="164" y="40"/>
                    <a:pt x="164" y="84"/>
                  </a:cubicBezTo>
                  <a:cubicBezTo>
                    <a:pt x="164" y="128"/>
                    <a:pt x="128" y="164"/>
                    <a:pt x="84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0" name="Freeform 6"/>
            <p:cNvSpPr>
              <a:spLocks/>
            </p:cNvSpPr>
            <p:nvPr/>
          </p:nvSpPr>
          <p:spPr bwMode="auto">
            <a:xfrm>
              <a:off x="1069976" y="614363"/>
              <a:ext cx="96838" cy="195263"/>
            </a:xfrm>
            <a:custGeom>
              <a:avLst/>
              <a:gdLst>
                <a:gd name="T0" fmla="*/ 61 w 61"/>
                <a:gd name="T1" fmla="*/ 0 h 123"/>
                <a:gd name="T2" fmla="*/ 0 w 61"/>
                <a:gd name="T3" fmla="*/ 0 h 123"/>
                <a:gd name="T4" fmla="*/ 0 w 61"/>
                <a:gd name="T5" fmla="*/ 123 h 123"/>
                <a:gd name="T6" fmla="*/ 30 w 61"/>
                <a:gd name="T7" fmla="*/ 123 h 123"/>
                <a:gd name="T8" fmla="*/ 30 w 61"/>
                <a:gd name="T9" fmla="*/ 31 h 123"/>
                <a:gd name="T10" fmla="*/ 61 w 61"/>
                <a:gd name="T11" fmla="*/ 31 h 123"/>
                <a:gd name="T12" fmla="*/ 61 w 61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23">
                  <a:moveTo>
                    <a:pt x="61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30" y="123"/>
                  </a:lnTo>
                  <a:lnTo>
                    <a:pt x="30" y="31"/>
                  </a:lnTo>
                  <a:lnTo>
                    <a:pt x="61" y="31"/>
                  </a:lnTo>
                  <a:lnTo>
                    <a:pt x="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1" name="Freeform 7"/>
            <p:cNvSpPr>
              <a:spLocks noEditPoints="1"/>
            </p:cNvSpPr>
            <p:nvPr/>
          </p:nvSpPr>
          <p:spPr bwMode="auto">
            <a:xfrm>
              <a:off x="545307" y="541338"/>
              <a:ext cx="336550" cy="341313"/>
            </a:xfrm>
            <a:custGeom>
              <a:avLst/>
              <a:gdLst>
                <a:gd name="T0" fmla="*/ 113 w 125"/>
                <a:gd name="T1" fmla="*/ 27 h 125"/>
                <a:gd name="T2" fmla="*/ 99 w 125"/>
                <a:gd name="T3" fmla="*/ 12 h 125"/>
                <a:gd name="T4" fmla="*/ 35 w 125"/>
                <a:gd name="T5" fmla="*/ 6 h 125"/>
                <a:gd name="T6" fmla="*/ 85 w 125"/>
                <a:gd name="T7" fmla="*/ 8 h 125"/>
                <a:gd name="T8" fmla="*/ 62 w 125"/>
                <a:gd name="T9" fmla="*/ 10 h 125"/>
                <a:gd name="T10" fmla="*/ 11 w 125"/>
                <a:gd name="T11" fmla="*/ 26 h 125"/>
                <a:gd name="T12" fmla="*/ 93 w 125"/>
                <a:gd name="T13" fmla="*/ 18 h 125"/>
                <a:gd name="T14" fmla="*/ 4 w 125"/>
                <a:gd name="T15" fmla="*/ 39 h 125"/>
                <a:gd name="T16" fmla="*/ 84 w 125"/>
                <a:gd name="T17" fmla="*/ 28 h 125"/>
                <a:gd name="T18" fmla="*/ 27 w 125"/>
                <a:gd name="T19" fmla="*/ 41 h 125"/>
                <a:gd name="T20" fmla="*/ 0 w 125"/>
                <a:gd name="T21" fmla="*/ 61 h 125"/>
                <a:gd name="T22" fmla="*/ 3 w 125"/>
                <a:gd name="T23" fmla="*/ 70 h 125"/>
                <a:gd name="T24" fmla="*/ 8 w 125"/>
                <a:gd name="T25" fmla="*/ 84 h 125"/>
                <a:gd name="T26" fmla="*/ 8 w 125"/>
                <a:gd name="T27" fmla="*/ 93 h 125"/>
                <a:gd name="T28" fmla="*/ 22 w 125"/>
                <a:gd name="T29" fmla="*/ 109 h 125"/>
                <a:gd name="T30" fmla="*/ 88 w 125"/>
                <a:gd name="T31" fmla="*/ 118 h 125"/>
                <a:gd name="T32" fmla="*/ 59 w 125"/>
                <a:gd name="T33" fmla="*/ 120 h 125"/>
                <a:gd name="T34" fmla="*/ 27 w 125"/>
                <a:gd name="T35" fmla="*/ 106 h 125"/>
                <a:gd name="T36" fmla="*/ 107 w 125"/>
                <a:gd name="T37" fmla="*/ 105 h 125"/>
                <a:gd name="T38" fmla="*/ 27 w 125"/>
                <a:gd name="T39" fmla="*/ 95 h 125"/>
                <a:gd name="T40" fmla="*/ 79 w 125"/>
                <a:gd name="T41" fmla="*/ 104 h 125"/>
                <a:gd name="T42" fmla="*/ 116 w 125"/>
                <a:gd name="T43" fmla="*/ 92 h 125"/>
                <a:gd name="T44" fmla="*/ 32 w 125"/>
                <a:gd name="T45" fmla="*/ 92 h 125"/>
                <a:gd name="T46" fmla="*/ 69 w 125"/>
                <a:gd name="T47" fmla="*/ 94 h 125"/>
                <a:gd name="T48" fmla="*/ 122 w 125"/>
                <a:gd name="T49" fmla="*/ 78 h 125"/>
                <a:gd name="T50" fmla="*/ 51 w 125"/>
                <a:gd name="T51" fmla="*/ 87 h 125"/>
                <a:gd name="T52" fmla="*/ 118 w 125"/>
                <a:gd name="T53" fmla="*/ 67 h 125"/>
                <a:gd name="T54" fmla="*/ 120 w 125"/>
                <a:gd name="T55" fmla="*/ 49 h 125"/>
                <a:gd name="T56" fmla="*/ 119 w 125"/>
                <a:gd name="T57" fmla="*/ 37 h 125"/>
                <a:gd name="T58" fmla="*/ 112 w 125"/>
                <a:gd name="T59" fmla="*/ 38 h 125"/>
                <a:gd name="T60" fmla="*/ 109 w 125"/>
                <a:gd name="T61" fmla="*/ 41 h 125"/>
                <a:gd name="T62" fmla="*/ 110 w 125"/>
                <a:gd name="T63" fmla="*/ 48 h 125"/>
                <a:gd name="T64" fmla="*/ 62 w 125"/>
                <a:gd name="T65" fmla="*/ 62 h 125"/>
                <a:gd name="T66" fmla="*/ 19 w 125"/>
                <a:gd name="T67" fmla="*/ 74 h 125"/>
                <a:gd name="T68" fmla="*/ 42 w 125"/>
                <a:gd name="T69" fmla="*/ 59 h 125"/>
                <a:gd name="T70" fmla="*/ 103 w 125"/>
                <a:gd name="T71" fmla="*/ 45 h 125"/>
                <a:gd name="T72" fmla="*/ 100 w 125"/>
                <a:gd name="T73" fmla="*/ 22 h 125"/>
                <a:gd name="T74" fmla="*/ 107 w 125"/>
                <a:gd name="T75" fmla="*/ 29 h 125"/>
                <a:gd name="T76" fmla="*/ 100 w 125"/>
                <a:gd name="T77" fmla="*/ 22 h 125"/>
                <a:gd name="T78" fmla="*/ 105 w 125"/>
                <a:gd name="T79" fmla="*/ 34 h 125"/>
                <a:gd name="T80" fmla="*/ 86 w 125"/>
                <a:gd name="T81" fmla="*/ 34 h 125"/>
                <a:gd name="T82" fmla="*/ 8 w 125"/>
                <a:gd name="T83" fmla="*/ 65 h 125"/>
                <a:gd name="T84" fmla="*/ 70 w 125"/>
                <a:gd name="T85" fmla="*/ 39 h 125"/>
                <a:gd name="T86" fmla="*/ 29 w 125"/>
                <a:gd name="T87" fmla="*/ 55 h 125"/>
                <a:gd name="T88" fmla="*/ 8 w 125"/>
                <a:gd name="T89" fmla="*/ 65 h 125"/>
                <a:gd name="T90" fmla="*/ 11 w 125"/>
                <a:gd name="T91" fmla="*/ 80 h 125"/>
                <a:gd name="T92" fmla="*/ 14 w 125"/>
                <a:gd name="T93" fmla="*/ 78 h 125"/>
                <a:gd name="T94" fmla="*/ 14 w 125"/>
                <a:gd name="T95" fmla="*/ 89 h 125"/>
                <a:gd name="T96" fmla="*/ 18 w 125"/>
                <a:gd name="T97" fmla="*/ 95 h 125"/>
                <a:gd name="T98" fmla="*/ 17 w 125"/>
                <a:gd name="T99" fmla="*/ 84 h 125"/>
                <a:gd name="T100" fmla="*/ 30 w 125"/>
                <a:gd name="T101" fmla="*/ 86 h 125"/>
                <a:gd name="T102" fmla="*/ 83 w 125"/>
                <a:gd name="T103" fmla="*/ 73 h 125"/>
                <a:gd name="T104" fmla="*/ 38 w 125"/>
                <a:gd name="T105" fmla="*/ 83 h 125"/>
                <a:gd name="T106" fmla="*/ 37 w 125"/>
                <a:gd name="T107" fmla="*/ 75 h 125"/>
                <a:gd name="T108" fmla="*/ 113 w 125"/>
                <a:gd name="T109" fmla="*/ 55 h 125"/>
                <a:gd name="T110" fmla="*/ 115 w 125"/>
                <a:gd name="T111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5" h="125">
                  <a:moveTo>
                    <a:pt x="114" y="33"/>
                  </a:moveTo>
                  <a:cubicBezTo>
                    <a:pt x="115" y="30"/>
                    <a:pt x="114" y="28"/>
                    <a:pt x="113" y="27"/>
                  </a:cubicBezTo>
                  <a:cubicBezTo>
                    <a:pt x="111" y="23"/>
                    <a:pt x="108" y="20"/>
                    <a:pt x="101" y="17"/>
                  </a:cubicBezTo>
                  <a:cubicBezTo>
                    <a:pt x="101" y="15"/>
                    <a:pt x="100" y="14"/>
                    <a:pt x="99" y="12"/>
                  </a:cubicBezTo>
                  <a:cubicBezTo>
                    <a:pt x="91" y="4"/>
                    <a:pt x="77" y="0"/>
                    <a:pt x="66" y="0"/>
                  </a:cubicBezTo>
                  <a:cubicBezTo>
                    <a:pt x="53" y="0"/>
                    <a:pt x="41" y="3"/>
                    <a:pt x="35" y="6"/>
                  </a:cubicBezTo>
                  <a:cubicBezTo>
                    <a:pt x="31" y="7"/>
                    <a:pt x="29" y="9"/>
                    <a:pt x="26" y="11"/>
                  </a:cubicBezTo>
                  <a:cubicBezTo>
                    <a:pt x="47" y="2"/>
                    <a:pt x="72" y="2"/>
                    <a:pt x="85" y="8"/>
                  </a:cubicBezTo>
                  <a:cubicBezTo>
                    <a:pt x="89" y="10"/>
                    <a:pt x="92" y="11"/>
                    <a:pt x="94" y="14"/>
                  </a:cubicBezTo>
                  <a:cubicBezTo>
                    <a:pt x="80" y="10"/>
                    <a:pt x="74" y="9"/>
                    <a:pt x="62" y="10"/>
                  </a:cubicBezTo>
                  <a:cubicBezTo>
                    <a:pt x="45" y="10"/>
                    <a:pt x="23" y="16"/>
                    <a:pt x="15" y="2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23" y="19"/>
                    <a:pt x="46" y="14"/>
                    <a:pt x="59" y="14"/>
                  </a:cubicBezTo>
                  <a:cubicBezTo>
                    <a:pt x="73" y="14"/>
                    <a:pt x="83" y="15"/>
                    <a:pt x="93" y="18"/>
                  </a:cubicBezTo>
                  <a:cubicBezTo>
                    <a:pt x="93" y="21"/>
                    <a:pt x="92" y="22"/>
                    <a:pt x="89" y="24"/>
                  </a:cubicBezTo>
                  <a:cubicBezTo>
                    <a:pt x="49" y="17"/>
                    <a:pt x="26" y="25"/>
                    <a:pt x="4" y="39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27" y="27"/>
                    <a:pt x="56" y="23"/>
                    <a:pt x="84" y="28"/>
                  </a:cubicBezTo>
                  <a:cubicBezTo>
                    <a:pt x="74" y="31"/>
                    <a:pt x="62" y="32"/>
                    <a:pt x="52" y="34"/>
                  </a:cubicBezTo>
                  <a:cubicBezTo>
                    <a:pt x="43" y="36"/>
                    <a:pt x="38" y="37"/>
                    <a:pt x="27" y="41"/>
                  </a:cubicBezTo>
                  <a:cubicBezTo>
                    <a:pt x="15" y="44"/>
                    <a:pt x="8" y="48"/>
                    <a:pt x="4" y="53"/>
                  </a:cubicBezTo>
                  <a:cubicBezTo>
                    <a:pt x="2" y="56"/>
                    <a:pt x="0" y="58"/>
                    <a:pt x="0" y="61"/>
                  </a:cubicBezTo>
                  <a:cubicBezTo>
                    <a:pt x="0" y="63"/>
                    <a:pt x="0" y="65"/>
                    <a:pt x="1" y="66"/>
                  </a:cubicBezTo>
                  <a:cubicBezTo>
                    <a:pt x="1" y="68"/>
                    <a:pt x="2" y="69"/>
                    <a:pt x="3" y="70"/>
                  </a:cubicBezTo>
                  <a:cubicBezTo>
                    <a:pt x="2" y="73"/>
                    <a:pt x="1" y="76"/>
                    <a:pt x="3" y="79"/>
                  </a:cubicBezTo>
                  <a:cubicBezTo>
                    <a:pt x="4" y="81"/>
                    <a:pt x="6" y="83"/>
                    <a:pt x="8" y="84"/>
                  </a:cubicBezTo>
                  <a:cubicBezTo>
                    <a:pt x="8" y="85"/>
                    <a:pt x="8" y="86"/>
                    <a:pt x="7" y="86"/>
                  </a:cubicBezTo>
                  <a:cubicBezTo>
                    <a:pt x="7" y="88"/>
                    <a:pt x="7" y="91"/>
                    <a:pt x="8" y="93"/>
                  </a:cubicBezTo>
                  <a:cubicBezTo>
                    <a:pt x="11" y="97"/>
                    <a:pt x="13" y="99"/>
                    <a:pt x="18" y="101"/>
                  </a:cubicBezTo>
                  <a:cubicBezTo>
                    <a:pt x="19" y="104"/>
                    <a:pt x="20" y="107"/>
                    <a:pt x="22" y="109"/>
                  </a:cubicBezTo>
                  <a:cubicBezTo>
                    <a:pt x="27" y="114"/>
                    <a:pt x="38" y="123"/>
                    <a:pt x="58" y="124"/>
                  </a:cubicBezTo>
                  <a:cubicBezTo>
                    <a:pt x="73" y="125"/>
                    <a:pt x="84" y="120"/>
                    <a:pt x="88" y="118"/>
                  </a:cubicBezTo>
                  <a:cubicBezTo>
                    <a:pt x="93" y="116"/>
                    <a:pt x="93" y="116"/>
                    <a:pt x="93" y="116"/>
                  </a:cubicBezTo>
                  <a:cubicBezTo>
                    <a:pt x="84" y="119"/>
                    <a:pt x="70" y="121"/>
                    <a:pt x="59" y="120"/>
                  </a:cubicBezTo>
                  <a:cubicBezTo>
                    <a:pt x="42" y="119"/>
                    <a:pt x="27" y="108"/>
                    <a:pt x="25" y="105"/>
                  </a:cubicBezTo>
                  <a:cubicBezTo>
                    <a:pt x="26" y="105"/>
                    <a:pt x="27" y="105"/>
                    <a:pt x="27" y="106"/>
                  </a:cubicBezTo>
                  <a:cubicBezTo>
                    <a:pt x="47" y="115"/>
                    <a:pt x="72" y="120"/>
                    <a:pt x="105" y="107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78" y="114"/>
                    <a:pt x="52" y="113"/>
                    <a:pt x="25" y="99"/>
                  </a:cubicBezTo>
                  <a:cubicBezTo>
                    <a:pt x="25" y="97"/>
                    <a:pt x="26" y="96"/>
                    <a:pt x="27" y="95"/>
                  </a:cubicBezTo>
                  <a:cubicBezTo>
                    <a:pt x="34" y="98"/>
                    <a:pt x="41" y="101"/>
                    <a:pt x="49" y="103"/>
                  </a:cubicBezTo>
                  <a:cubicBezTo>
                    <a:pt x="58" y="105"/>
                    <a:pt x="69" y="105"/>
                    <a:pt x="79" y="104"/>
                  </a:cubicBezTo>
                  <a:cubicBezTo>
                    <a:pt x="88" y="104"/>
                    <a:pt x="106" y="100"/>
                    <a:pt x="114" y="95"/>
                  </a:cubicBezTo>
                  <a:cubicBezTo>
                    <a:pt x="115" y="94"/>
                    <a:pt x="115" y="93"/>
                    <a:pt x="116" y="92"/>
                  </a:cubicBezTo>
                  <a:cubicBezTo>
                    <a:pt x="99" y="98"/>
                    <a:pt x="80" y="101"/>
                    <a:pt x="68" y="100"/>
                  </a:cubicBezTo>
                  <a:cubicBezTo>
                    <a:pt x="56" y="100"/>
                    <a:pt x="46" y="98"/>
                    <a:pt x="32" y="92"/>
                  </a:cubicBezTo>
                  <a:cubicBezTo>
                    <a:pt x="34" y="91"/>
                    <a:pt x="37" y="90"/>
                    <a:pt x="40" y="89"/>
                  </a:cubicBezTo>
                  <a:cubicBezTo>
                    <a:pt x="49" y="92"/>
                    <a:pt x="58" y="94"/>
                    <a:pt x="69" y="94"/>
                  </a:cubicBezTo>
                  <a:cubicBezTo>
                    <a:pt x="80" y="95"/>
                    <a:pt x="105" y="91"/>
                    <a:pt x="121" y="81"/>
                  </a:cubicBezTo>
                  <a:cubicBezTo>
                    <a:pt x="122" y="80"/>
                    <a:pt x="122" y="78"/>
                    <a:pt x="122" y="78"/>
                  </a:cubicBezTo>
                  <a:cubicBezTo>
                    <a:pt x="122" y="78"/>
                    <a:pt x="100" y="90"/>
                    <a:pt x="75" y="90"/>
                  </a:cubicBezTo>
                  <a:cubicBezTo>
                    <a:pt x="63" y="90"/>
                    <a:pt x="56" y="88"/>
                    <a:pt x="51" y="87"/>
                  </a:cubicBezTo>
                  <a:cubicBezTo>
                    <a:pt x="63" y="85"/>
                    <a:pt x="77" y="83"/>
                    <a:pt x="94" y="79"/>
                  </a:cubicBezTo>
                  <a:cubicBezTo>
                    <a:pt x="103" y="77"/>
                    <a:pt x="113" y="72"/>
                    <a:pt x="118" y="67"/>
                  </a:cubicBezTo>
                  <a:cubicBezTo>
                    <a:pt x="122" y="64"/>
                    <a:pt x="125" y="59"/>
                    <a:pt x="124" y="54"/>
                  </a:cubicBezTo>
                  <a:cubicBezTo>
                    <a:pt x="124" y="53"/>
                    <a:pt x="122" y="50"/>
                    <a:pt x="120" y="49"/>
                  </a:cubicBezTo>
                  <a:cubicBezTo>
                    <a:pt x="122" y="46"/>
                    <a:pt x="122" y="44"/>
                    <a:pt x="121" y="42"/>
                  </a:cubicBezTo>
                  <a:cubicBezTo>
                    <a:pt x="121" y="40"/>
                    <a:pt x="120" y="39"/>
                    <a:pt x="119" y="37"/>
                  </a:cubicBezTo>
                  <a:cubicBezTo>
                    <a:pt x="118" y="36"/>
                    <a:pt x="117" y="34"/>
                    <a:pt x="114" y="33"/>
                  </a:cubicBezTo>
                  <a:close/>
                  <a:moveTo>
                    <a:pt x="112" y="38"/>
                  </a:moveTo>
                  <a:cubicBezTo>
                    <a:pt x="115" y="40"/>
                    <a:pt x="115" y="42"/>
                    <a:pt x="114" y="44"/>
                  </a:cubicBezTo>
                  <a:cubicBezTo>
                    <a:pt x="112" y="43"/>
                    <a:pt x="111" y="42"/>
                    <a:pt x="109" y="41"/>
                  </a:cubicBezTo>
                  <a:cubicBezTo>
                    <a:pt x="110" y="40"/>
                    <a:pt x="111" y="39"/>
                    <a:pt x="112" y="38"/>
                  </a:cubicBezTo>
                  <a:close/>
                  <a:moveTo>
                    <a:pt x="110" y="48"/>
                  </a:moveTo>
                  <a:cubicBezTo>
                    <a:pt x="108" y="50"/>
                    <a:pt x="105" y="52"/>
                    <a:pt x="101" y="53"/>
                  </a:cubicBezTo>
                  <a:cubicBezTo>
                    <a:pt x="91" y="57"/>
                    <a:pt x="72" y="61"/>
                    <a:pt x="62" y="62"/>
                  </a:cubicBezTo>
                  <a:cubicBezTo>
                    <a:pt x="52" y="64"/>
                    <a:pt x="44" y="65"/>
                    <a:pt x="33" y="68"/>
                  </a:cubicBezTo>
                  <a:cubicBezTo>
                    <a:pt x="26" y="70"/>
                    <a:pt x="22" y="72"/>
                    <a:pt x="19" y="74"/>
                  </a:cubicBezTo>
                  <a:cubicBezTo>
                    <a:pt x="17" y="73"/>
                    <a:pt x="15" y="72"/>
                    <a:pt x="13" y="70"/>
                  </a:cubicBezTo>
                  <a:cubicBezTo>
                    <a:pt x="21" y="64"/>
                    <a:pt x="36" y="60"/>
                    <a:pt x="42" y="59"/>
                  </a:cubicBezTo>
                  <a:cubicBezTo>
                    <a:pt x="60" y="55"/>
                    <a:pt x="77" y="53"/>
                    <a:pt x="84" y="51"/>
                  </a:cubicBezTo>
                  <a:cubicBezTo>
                    <a:pt x="93" y="49"/>
                    <a:pt x="98" y="47"/>
                    <a:pt x="103" y="45"/>
                  </a:cubicBezTo>
                  <a:cubicBezTo>
                    <a:pt x="103" y="44"/>
                    <a:pt x="109" y="48"/>
                    <a:pt x="110" y="48"/>
                  </a:cubicBezTo>
                  <a:close/>
                  <a:moveTo>
                    <a:pt x="100" y="22"/>
                  </a:moveTo>
                  <a:cubicBezTo>
                    <a:pt x="100" y="22"/>
                    <a:pt x="100" y="22"/>
                    <a:pt x="100" y="22"/>
                  </a:cubicBezTo>
                  <a:cubicBezTo>
                    <a:pt x="103" y="23"/>
                    <a:pt x="106" y="26"/>
                    <a:pt x="107" y="29"/>
                  </a:cubicBezTo>
                  <a:cubicBezTo>
                    <a:pt x="104" y="28"/>
                    <a:pt x="101" y="26"/>
                    <a:pt x="98" y="26"/>
                  </a:cubicBezTo>
                  <a:cubicBezTo>
                    <a:pt x="99" y="25"/>
                    <a:pt x="100" y="23"/>
                    <a:pt x="100" y="22"/>
                  </a:cubicBezTo>
                  <a:close/>
                  <a:moveTo>
                    <a:pt x="93" y="30"/>
                  </a:moveTo>
                  <a:cubicBezTo>
                    <a:pt x="97" y="31"/>
                    <a:pt x="101" y="32"/>
                    <a:pt x="105" y="34"/>
                  </a:cubicBezTo>
                  <a:cubicBezTo>
                    <a:pt x="105" y="35"/>
                    <a:pt x="101" y="38"/>
                    <a:pt x="100" y="38"/>
                  </a:cubicBezTo>
                  <a:cubicBezTo>
                    <a:pt x="95" y="36"/>
                    <a:pt x="91" y="35"/>
                    <a:pt x="86" y="34"/>
                  </a:cubicBezTo>
                  <a:cubicBezTo>
                    <a:pt x="89" y="33"/>
                    <a:pt x="91" y="31"/>
                    <a:pt x="93" y="30"/>
                  </a:cubicBezTo>
                  <a:close/>
                  <a:moveTo>
                    <a:pt x="8" y="65"/>
                  </a:moveTo>
                  <a:cubicBezTo>
                    <a:pt x="0" y="55"/>
                    <a:pt x="26" y="48"/>
                    <a:pt x="30" y="47"/>
                  </a:cubicBezTo>
                  <a:cubicBezTo>
                    <a:pt x="43" y="43"/>
                    <a:pt x="57" y="40"/>
                    <a:pt x="70" y="39"/>
                  </a:cubicBezTo>
                  <a:cubicBezTo>
                    <a:pt x="79" y="38"/>
                    <a:pt x="84" y="39"/>
                    <a:pt x="92" y="41"/>
                  </a:cubicBezTo>
                  <a:cubicBezTo>
                    <a:pt x="70" y="47"/>
                    <a:pt x="49" y="49"/>
                    <a:pt x="29" y="55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12" y="60"/>
                    <a:pt x="8" y="66"/>
                    <a:pt x="8" y="65"/>
                  </a:cubicBezTo>
                  <a:close/>
                  <a:moveTo>
                    <a:pt x="14" y="78"/>
                  </a:moveTo>
                  <a:cubicBezTo>
                    <a:pt x="13" y="79"/>
                    <a:pt x="12" y="79"/>
                    <a:pt x="11" y="80"/>
                  </a:cubicBezTo>
                  <a:cubicBezTo>
                    <a:pt x="10" y="79"/>
                    <a:pt x="8" y="77"/>
                    <a:pt x="9" y="75"/>
                  </a:cubicBezTo>
                  <a:cubicBezTo>
                    <a:pt x="10" y="76"/>
                    <a:pt x="12" y="77"/>
                    <a:pt x="14" y="78"/>
                  </a:cubicBezTo>
                  <a:close/>
                  <a:moveTo>
                    <a:pt x="18" y="95"/>
                  </a:moveTo>
                  <a:cubicBezTo>
                    <a:pt x="16" y="93"/>
                    <a:pt x="14" y="91"/>
                    <a:pt x="14" y="89"/>
                  </a:cubicBezTo>
                  <a:cubicBezTo>
                    <a:pt x="16" y="90"/>
                    <a:pt x="18" y="91"/>
                    <a:pt x="20" y="92"/>
                  </a:cubicBezTo>
                  <a:cubicBezTo>
                    <a:pt x="19" y="93"/>
                    <a:pt x="18" y="94"/>
                    <a:pt x="18" y="95"/>
                  </a:cubicBezTo>
                  <a:close/>
                  <a:moveTo>
                    <a:pt x="24" y="88"/>
                  </a:moveTo>
                  <a:cubicBezTo>
                    <a:pt x="22" y="87"/>
                    <a:pt x="19" y="86"/>
                    <a:pt x="17" y="84"/>
                  </a:cubicBezTo>
                  <a:cubicBezTo>
                    <a:pt x="18" y="83"/>
                    <a:pt x="19" y="82"/>
                    <a:pt x="21" y="82"/>
                  </a:cubicBezTo>
                  <a:cubicBezTo>
                    <a:pt x="24" y="83"/>
                    <a:pt x="27" y="84"/>
                    <a:pt x="30" y="86"/>
                  </a:cubicBezTo>
                  <a:cubicBezTo>
                    <a:pt x="28" y="86"/>
                    <a:pt x="26" y="87"/>
                    <a:pt x="24" y="88"/>
                  </a:cubicBezTo>
                  <a:close/>
                  <a:moveTo>
                    <a:pt x="83" y="73"/>
                  </a:moveTo>
                  <a:cubicBezTo>
                    <a:pt x="74" y="75"/>
                    <a:pt x="62" y="77"/>
                    <a:pt x="58" y="78"/>
                  </a:cubicBezTo>
                  <a:cubicBezTo>
                    <a:pt x="48" y="80"/>
                    <a:pt x="45" y="81"/>
                    <a:pt x="38" y="83"/>
                  </a:cubicBezTo>
                  <a:cubicBezTo>
                    <a:pt x="34" y="81"/>
                    <a:pt x="31" y="80"/>
                    <a:pt x="27" y="78"/>
                  </a:cubicBezTo>
                  <a:cubicBezTo>
                    <a:pt x="31" y="77"/>
                    <a:pt x="34" y="76"/>
                    <a:pt x="37" y="75"/>
                  </a:cubicBezTo>
                  <a:cubicBezTo>
                    <a:pt x="55" y="71"/>
                    <a:pt x="70" y="70"/>
                    <a:pt x="91" y="64"/>
                  </a:cubicBezTo>
                  <a:cubicBezTo>
                    <a:pt x="101" y="61"/>
                    <a:pt x="109" y="59"/>
                    <a:pt x="113" y="55"/>
                  </a:cubicBezTo>
                  <a:cubicBezTo>
                    <a:pt x="114" y="55"/>
                    <a:pt x="115" y="54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21" y="63"/>
                    <a:pt x="98" y="70"/>
                    <a:pt x="83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3" name="Freeform 8"/>
            <p:cNvSpPr>
              <a:spLocks noEditPoints="1"/>
            </p:cNvSpPr>
            <p:nvPr/>
          </p:nvSpPr>
          <p:spPr bwMode="auto">
            <a:xfrm>
              <a:off x="2071688" y="614363"/>
              <a:ext cx="119063" cy="195263"/>
            </a:xfrm>
            <a:custGeom>
              <a:avLst/>
              <a:gdLst>
                <a:gd name="T0" fmla="*/ 20 w 44"/>
                <a:gd name="T1" fmla="*/ 27 h 72"/>
                <a:gd name="T2" fmla="*/ 17 w 44"/>
                <a:gd name="T3" fmla="*/ 27 h 72"/>
                <a:gd name="T4" fmla="*/ 17 w 44"/>
                <a:gd name="T5" fmla="*/ 17 h 72"/>
                <a:gd name="T6" fmla="*/ 40 w 44"/>
                <a:gd name="T7" fmla="*/ 17 h 72"/>
                <a:gd name="T8" fmla="*/ 40 w 44"/>
                <a:gd name="T9" fmla="*/ 0 h 72"/>
                <a:gd name="T10" fmla="*/ 0 w 44"/>
                <a:gd name="T11" fmla="*/ 0 h 72"/>
                <a:gd name="T12" fmla="*/ 0 w 44"/>
                <a:gd name="T13" fmla="*/ 72 h 72"/>
                <a:gd name="T14" fmla="*/ 21 w 44"/>
                <a:gd name="T15" fmla="*/ 72 h 72"/>
                <a:gd name="T16" fmla="*/ 44 w 44"/>
                <a:gd name="T17" fmla="*/ 48 h 72"/>
                <a:gd name="T18" fmla="*/ 20 w 44"/>
                <a:gd name="T19" fmla="*/ 27 h 72"/>
                <a:gd name="T20" fmla="*/ 20 w 44"/>
                <a:gd name="T21" fmla="*/ 58 h 72"/>
                <a:gd name="T22" fmla="*/ 17 w 44"/>
                <a:gd name="T23" fmla="*/ 58 h 72"/>
                <a:gd name="T24" fmla="*/ 17 w 44"/>
                <a:gd name="T25" fmla="*/ 58 h 72"/>
                <a:gd name="T26" fmla="*/ 17 w 44"/>
                <a:gd name="T27" fmla="*/ 41 h 72"/>
                <a:gd name="T28" fmla="*/ 20 w 44"/>
                <a:gd name="T29" fmla="*/ 41 h 72"/>
                <a:gd name="T30" fmla="*/ 27 w 44"/>
                <a:gd name="T31" fmla="*/ 49 h 72"/>
                <a:gd name="T32" fmla="*/ 20 w 44"/>
                <a:gd name="T33" fmla="*/ 5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72">
                  <a:moveTo>
                    <a:pt x="20" y="27"/>
                  </a:moveTo>
                  <a:cubicBezTo>
                    <a:pt x="17" y="27"/>
                    <a:pt x="17" y="27"/>
                    <a:pt x="17" y="2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25" y="72"/>
                    <a:pt x="44" y="70"/>
                    <a:pt x="44" y="48"/>
                  </a:cubicBezTo>
                  <a:cubicBezTo>
                    <a:pt x="44" y="30"/>
                    <a:pt x="29" y="27"/>
                    <a:pt x="20" y="27"/>
                  </a:cubicBezTo>
                  <a:close/>
                  <a:moveTo>
                    <a:pt x="20" y="58"/>
                  </a:move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2" y="41"/>
                    <a:pt x="27" y="41"/>
                    <a:pt x="27" y="49"/>
                  </a:cubicBezTo>
                  <a:cubicBezTo>
                    <a:pt x="27" y="56"/>
                    <a:pt x="22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4" name="Freeform 9"/>
            <p:cNvSpPr>
              <a:spLocks/>
            </p:cNvSpPr>
            <p:nvPr/>
          </p:nvSpPr>
          <p:spPr bwMode="auto">
            <a:xfrm>
              <a:off x="2352676" y="614363"/>
              <a:ext cx="119063" cy="195263"/>
            </a:xfrm>
            <a:custGeom>
              <a:avLst/>
              <a:gdLst>
                <a:gd name="T0" fmla="*/ 47 w 75"/>
                <a:gd name="T1" fmla="*/ 44 h 123"/>
                <a:gd name="T2" fmla="*/ 27 w 75"/>
                <a:gd name="T3" fmla="*/ 44 h 123"/>
                <a:gd name="T4" fmla="*/ 27 w 75"/>
                <a:gd name="T5" fmla="*/ 0 h 123"/>
                <a:gd name="T6" fmla="*/ 0 w 75"/>
                <a:gd name="T7" fmla="*/ 0 h 123"/>
                <a:gd name="T8" fmla="*/ 0 w 75"/>
                <a:gd name="T9" fmla="*/ 123 h 123"/>
                <a:gd name="T10" fmla="*/ 27 w 75"/>
                <a:gd name="T11" fmla="*/ 123 h 123"/>
                <a:gd name="T12" fmla="*/ 27 w 75"/>
                <a:gd name="T13" fmla="*/ 74 h 123"/>
                <a:gd name="T14" fmla="*/ 47 w 75"/>
                <a:gd name="T15" fmla="*/ 74 h 123"/>
                <a:gd name="T16" fmla="*/ 47 w 75"/>
                <a:gd name="T17" fmla="*/ 123 h 123"/>
                <a:gd name="T18" fmla="*/ 75 w 75"/>
                <a:gd name="T19" fmla="*/ 123 h 123"/>
                <a:gd name="T20" fmla="*/ 75 w 75"/>
                <a:gd name="T21" fmla="*/ 0 h 123"/>
                <a:gd name="T22" fmla="*/ 47 w 75"/>
                <a:gd name="T23" fmla="*/ 0 h 123"/>
                <a:gd name="T24" fmla="*/ 47 w 75"/>
                <a:gd name="T25" fmla="*/ 4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" h="123">
                  <a:moveTo>
                    <a:pt x="47" y="44"/>
                  </a:moveTo>
                  <a:lnTo>
                    <a:pt x="27" y="44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7" y="123"/>
                  </a:lnTo>
                  <a:lnTo>
                    <a:pt x="27" y="74"/>
                  </a:lnTo>
                  <a:lnTo>
                    <a:pt x="47" y="74"/>
                  </a:lnTo>
                  <a:lnTo>
                    <a:pt x="47" y="123"/>
                  </a:lnTo>
                  <a:lnTo>
                    <a:pt x="75" y="123"/>
                  </a:lnTo>
                  <a:lnTo>
                    <a:pt x="75" y="0"/>
                  </a:lnTo>
                  <a:lnTo>
                    <a:pt x="47" y="0"/>
                  </a:lnTo>
                  <a:lnTo>
                    <a:pt x="47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5" name="Freeform 10"/>
            <p:cNvSpPr>
              <a:spLocks/>
            </p:cNvSpPr>
            <p:nvPr/>
          </p:nvSpPr>
          <p:spPr bwMode="auto">
            <a:xfrm>
              <a:off x="1889126" y="614363"/>
              <a:ext cx="150813" cy="195263"/>
            </a:xfrm>
            <a:custGeom>
              <a:avLst/>
              <a:gdLst>
                <a:gd name="T0" fmla="*/ 47 w 95"/>
                <a:gd name="T1" fmla="*/ 29 h 123"/>
                <a:gd name="T2" fmla="*/ 25 w 95"/>
                <a:gd name="T3" fmla="*/ 0 h 123"/>
                <a:gd name="T4" fmla="*/ 0 w 95"/>
                <a:gd name="T5" fmla="*/ 0 h 123"/>
                <a:gd name="T6" fmla="*/ 0 w 95"/>
                <a:gd name="T7" fmla="*/ 123 h 123"/>
                <a:gd name="T8" fmla="*/ 29 w 95"/>
                <a:gd name="T9" fmla="*/ 123 h 123"/>
                <a:gd name="T10" fmla="*/ 29 w 95"/>
                <a:gd name="T11" fmla="*/ 48 h 123"/>
                <a:gd name="T12" fmla="*/ 47 w 95"/>
                <a:gd name="T13" fmla="*/ 70 h 123"/>
                <a:gd name="T14" fmla="*/ 66 w 95"/>
                <a:gd name="T15" fmla="*/ 48 h 123"/>
                <a:gd name="T16" fmla="*/ 66 w 95"/>
                <a:gd name="T17" fmla="*/ 123 h 123"/>
                <a:gd name="T18" fmla="*/ 95 w 95"/>
                <a:gd name="T19" fmla="*/ 123 h 123"/>
                <a:gd name="T20" fmla="*/ 95 w 95"/>
                <a:gd name="T21" fmla="*/ 0 h 123"/>
                <a:gd name="T22" fmla="*/ 69 w 95"/>
                <a:gd name="T23" fmla="*/ 0 h 123"/>
                <a:gd name="T24" fmla="*/ 47 w 95"/>
                <a:gd name="T25" fmla="*/ 2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47" y="29"/>
                  </a:moveTo>
                  <a:lnTo>
                    <a:pt x="25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48"/>
                  </a:lnTo>
                  <a:lnTo>
                    <a:pt x="47" y="70"/>
                  </a:lnTo>
                  <a:lnTo>
                    <a:pt x="66" y="48"/>
                  </a:lnTo>
                  <a:lnTo>
                    <a:pt x="66" y="123"/>
                  </a:lnTo>
                  <a:lnTo>
                    <a:pt x="95" y="123"/>
                  </a:lnTo>
                  <a:lnTo>
                    <a:pt x="95" y="0"/>
                  </a:lnTo>
                  <a:lnTo>
                    <a:pt x="69" y="0"/>
                  </a:lnTo>
                  <a:lnTo>
                    <a:pt x="47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6" name="Freeform 11"/>
            <p:cNvSpPr>
              <a:spLocks/>
            </p:cNvSpPr>
            <p:nvPr/>
          </p:nvSpPr>
          <p:spPr bwMode="auto">
            <a:xfrm>
              <a:off x="2503488" y="614363"/>
              <a:ext cx="139700" cy="195263"/>
            </a:xfrm>
            <a:custGeom>
              <a:avLst/>
              <a:gdLst>
                <a:gd name="T0" fmla="*/ 61 w 88"/>
                <a:gd name="T1" fmla="*/ 58 h 123"/>
                <a:gd name="T2" fmla="*/ 85 w 88"/>
                <a:gd name="T3" fmla="*/ 0 h 123"/>
                <a:gd name="T4" fmla="*/ 53 w 88"/>
                <a:gd name="T5" fmla="*/ 0 h 123"/>
                <a:gd name="T6" fmla="*/ 36 w 88"/>
                <a:gd name="T7" fmla="*/ 44 h 123"/>
                <a:gd name="T8" fmla="*/ 29 w 88"/>
                <a:gd name="T9" fmla="*/ 44 h 123"/>
                <a:gd name="T10" fmla="*/ 29 w 88"/>
                <a:gd name="T11" fmla="*/ 0 h 123"/>
                <a:gd name="T12" fmla="*/ 0 w 88"/>
                <a:gd name="T13" fmla="*/ 0 h 123"/>
                <a:gd name="T14" fmla="*/ 0 w 88"/>
                <a:gd name="T15" fmla="*/ 123 h 123"/>
                <a:gd name="T16" fmla="*/ 29 w 88"/>
                <a:gd name="T17" fmla="*/ 123 h 123"/>
                <a:gd name="T18" fmla="*/ 29 w 88"/>
                <a:gd name="T19" fmla="*/ 74 h 123"/>
                <a:gd name="T20" fmla="*/ 37 w 88"/>
                <a:gd name="T21" fmla="*/ 74 h 123"/>
                <a:gd name="T22" fmla="*/ 54 w 88"/>
                <a:gd name="T23" fmla="*/ 123 h 123"/>
                <a:gd name="T24" fmla="*/ 88 w 88"/>
                <a:gd name="T25" fmla="*/ 123 h 123"/>
                <a:gd name="T26" fmla="*/ 61 w 88"/>
                <a:gd name="T27" fmla="*/ 5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61" y="58"/>
                  </a:moveTo>
                  <a:lnTo>
                    <a:pt x="85" y="0"/>
                  </a:lnTo>
                  <a:lnTo>
                    <a:pt x="53" y="0"/>
                  </a:lnTo>
                  <a:lnTo>
                    <a:pt x="36" y="44"/>
                  </a:lnTo>
                  <a:lnTo>
                    <a:pt x="29" y="44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74"/>
                  </a:lnTo>
                  <a:lnTo>
                    <a:pt x="37" y="74"/>
                  </a:lnTo>
                  <a:lnTo>
                    <a:pt x="54" y="123"/>
                  </a:lnTo>
                  <a:lnTo>
                    <a:pt x="88" y="123"/>
                  </a:lnTo>
                  <a:lnTo>
                    <a:pt x="61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7" name="Freeform 12"/>
            <p:cNvSpPr>
              <a:spLocks noEditPoints="1"/>
            </p:cNvSpPr>
            <p:nvPr/>
          </p:nvSpPr>
          <p:spPr bwMode="auto">
            <a:xfrm>
              <a:off x="2201863" y="614363"/>
              <a:ext cx="139700" cy="195263"/>
            </a:xfrm>
            <a:custGeom>
              <a:avLst/>
              <a:gdLst>
                <a:gd name="T0" fmla="*/ 25 w 88"/>
                <a:gd name="T1" fmla="*/ 0 h 123"/>
                <a:gd name="T2" fmla="*/ 0 w 88"/>
                <a:gd name="T3" fmla="*/ 123 h 123"/>
                <a:gd name="T4" fmla="*/ 30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5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5" y="0"/>
                  </a:moveTo>
                  <a:lnTo>
                    <a:pt x="0" y="123"/>
                  </a:lnTo>
                  <a:lnTo>
                    <a:pt x="30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5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8" name="Freeform 13"/>
            <p:cNvSpPr>
              <a:spLocks/>
            </p:cNvSpPr>
            <p:nvPr/>
          </p:nvSpPr>
          <p:spPr bwMode="auto">
            <a:xfrm>
              <a:off x="1306513" y="614363"/>
              <a:ext cx="107950" cy="206375"/>
            </a:xfrm>
            <a:custGeom>
              <a:avLst/>
              <a:gdLst>
                <a:gd name="T0" fmla="*/ 28 w 40"/>
                <a:gd name="T1" fmla="*/ 37 h 76"/>
                <a:gd name="T2" fmla="*/ 28 w 40"/>
                <a:gd name="T3" fmla="*/ 36 h 76"/>
                <a:gd name="T4" fmla="*/ 39 w 40"/>
                <a:gd name="T5" fmla="*/ 19 h 76"/>
                <a:gd name="T6" fmla="*/ 18 w 40"/>
                <a:gd name="T7" fmla="*/ 0 h 76"/>
                <a:gd name="T8" fmla="*/ 2 w 40"/>
                <a:gd name="T9" fmla="*/ 2 h 76"/>
                <a:gd name="T10" fmla="*/ 2 w 40"/>
                <a:gd name="T11" fmla="*/ 18 h 76"/>
                <a:gd name="T12" fmla="*/ 12 w 40"/>
                <a:gd name="T13" fmla="*/ 16 h 76"/>
                <a:gd name="T14" fmla="*/ 20 w 40"/>
                <a:gd name="T15" fmla="*/ 22 h 76"/>
                <a:gd name="T16" fmla="*/ 12 w 40"/>
                <a:gd name="T17" fmla="*/ 30 h 76"/>
                <a:gd name="T18" fmla="*/ 4 w 40"/>
                <a:gd name="T19" fmla="*/ 30 h 76"/>
                <a:gd name="T20" fmla="*/ 4 w 40"/>
                <a:gd name="T21" fmla="*/ 45 h 76"/>
                <a:gd name="T22" fmla="*/ 11 w 40"/>
                <a:gd name="T23" fmla="*/ 45 h 76"/>
                <a:gd name="T24" fmla="*/ 20 w 40"/>
                <a:gd name="T25" fmla="*/ 52 h 76"/>
                <a:gd name="T26" fmla="*/ 12 w 40"/>
                <a:gd name="T27" fmla="*/ 59 h 76"/>
                <a:gd name="T28" fmla="*/ 0 w 40"/>
                <a:gd name="T29" fmla="*/ 57 h 76"/>
                <a:gd name="T30" fmla="*/ 0 w 40"/>
                <a:gd name="T31" fmla="*/ 72 h 76"/>
                <a:gd name="T32" fmla="*/ 17 w 40"/>
                <a:gd name="T33" fmla="*/ 76 h 76"/>
                <a:gd name="T34" fmla="*/ 40 w 40"/>
                <a:gd name="T35" fmla="*/ 55 h 76"/>
                <a:gd name="T36" fmla="*/ 28 w 40"/>
                <a:gd name="T37" fmla="*/ 3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76">
                  <a:moveTo>
                    <a:pt x="28" y="37"/>
                  </a:moveTo>
                  <a:cubicBezTo>
                    <a:pt x="28" y="36"/>
                    <a:pt x="28" y="36"/>
                    <a:pt x="28" y="36"/>
                  </a:cubicBezTo>
                  <a:cubicBezTo>
                    <a:pt x="33" y="34"/>
                    <a:pt x="39" y="28"/>
                    <a:pt x="39" y="19"/>
                  </a:cubicBezTo>
                  <a:cubicBezTo>
                    <a:pt x="39" y="10"/>
                    <a:pt x="32" y="0"/>
                    <a:pt x="18" y="0"/>
                  </a:cubicBezTo>
                  <a:cubicBezTo>
                    <a:pt x="12" y="0"/>
                    <a:pt x="8" y="0"/>
                    <a:pt x="2" y="2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6"/>
                    <a:pt x="10" y="16"/>
                    <a:pt x="12" y="16"/>
                  </a:cubicBezTo>
                  <a:cubicBezTo>
                    <a:pt x="14" y="16"/>
                    <a:pt x="20" y="16"/>
                    <a:pt x="20" y="22"/>
                  </a:cubicBezTo>
                  <a:cubicBezTo>
                    <a:pt x="20" y="28"/>
                    <a:pt x="15" y="30"/>
                    <a:pt x="12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7" y="45"/>
                    <a:pt x="20" y="48"/>
                    <a:pt x="20" y="52"/>
                  </a:cubicBezTo>
                  <a:cubicBezTo>
                    <a:pt x="20" y="55"/>
                    <a:pt x="18" y="59"/>
                    <a:pt x="12" y="59"/>
                  </a:cubicBezTo>
                  <a:cubicBezTo>
                    <a:pt x="9" y="59"/>
                    <a:pt x="5" y="59"/>
                    <a:pt x="0" y="5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" y="75"/>
                    <a:pt x="10" y="76"/>
                    <a:pt x="17" y="76"/>
                  </a:cubicBezTo>
                  <a:cubicBezTo>
                    <a:pt x="30" y="76"/>
                    <a:pt x="40" y="68"/>
                    <a:pt x="40" y="55"/>
                  </a:cubicBezTo>
                  <a:cubicBezTo>
                    <a:pt x="40" y="43"/>
                    <a:pt x="33" y="39"/>
                    <a:pt x="2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9" name="Freeform 14"/>
            <p:cNvSpPr>
              <a:spLocks noEditPoints="1"/>
            </p:cNvSpPr>
            <p:nvPr/>
          </p:nvSpPr>
          <p:spPr bwMode="auto">
            <a:xfrm>
              <a:off x="1727201" y="614363"/>
              <a:ext cx="150813" cy="206375"/>
            </a:xfrm>
            <a:custGeom>
              <a:avLst/>
              <a:gdLst>
                <a:gd name="T0" fmla="*/ 28 w 56"/>
                <a:gd name="T1" fmla="*/ 0 h 76"/>
                <a:gd name="T2" fmla="*/ 0 w 56"/>
                <a:gd name="T3" fmla="*/ 38 h 76"/>
                <a:gd name="T4" fmla="*/ 28 w 56"/>
                <a:gd name="T5" fmla="*/ 76 h 76"/>
                <a:gd name="T6" fmla="*/ 56 w 56"/>
                <a:gd name="T7" fmla="*/ 38 h 76"/>
                <a:gd name="T8" fmla="*/ 28 w 56"/>
                <a:gd name="T9" fmla="*/ 0 h 76"/>
                <a:gd name="T10" fmla="*/ 28 w 56"/>
                <a:gd name="T11" fmla="*/ 58 h 76"/>
                <a:gd name="T12" fmla="*/ 19 w 56"/>
                <a:gd name="T13" fmla="*/ 38 h 76"/>
                <a:gd name="T14" fmla="*/ 28 w 56"/>
                <a:gd name="T15" fmla="*/ 18 h 76"/>
                <a:gd name="T16" fmla="*/ 37 w 56"/>
                <a:gd name="T17" fmla="*/ 38 h 76"/>
                <a:gd name="T18" fmla="*/ 28 w 56"/>
                <a:gd name="T19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76">
                  <a:moveTo>
                    <a:pt x="28" y="0"/>
                  </a:moveTo>
                  <a:cubicBezTo>
                    <a:pt x="7" y="0"/>
                    <a:pt x="0" y="19"/>
                    <a:pt x="0" y="38"/>
                  </a:cubicBezTo>
                  <a:cubicBezTo>
                    <a:pt x="0" y="57"/>
                    <a:pt x="7" y="76"/>
                    <a:pt x="28" y="76"/>
                  </a:cubicBezTo>
                  <a:cubicBezTo>
                    <a:pt x="49" y="76"/>
                    <a:pt x="56" y="57"/>
                    <a:pt x="56" y="38"/>
                  </a:cubicBezTo>
                  <a:cubicBezTo>
                    <a:pt x="56" y="19"/>
                    <a:pt x="49" y="0"/>
                    <a:pt x="28" y="0"/>
                  </a:cubicBezTo>
                  <a:close/>
                  <a:moveTo>
                    <a:pt x="28" y="58"/>
                  </a:moveTo>
                  <a:cubicBezTo>
                    <a:pt x="22" y="58"/>
                    <a:pt x="19" y="51"/>
                    <a:pt x="19" y="38"/>
                  </a:cubicBezTo>
                  <a:cubicBezTo>
                    <a:pt x="19" y="25"/>
                    <a:pt x="22" y="18"/>
                    <a:pt x="28" y="18"/>
                  </a:cubicBezTo>
                  <a:cubicBezTo>
                    <a:pt x="34" y="18"/>
                    <a:pt x="37" y="25"/>
                    <a:pt x="37" y="38"/>
                  </a:cubicBezTo>
                  <a:cubicBezTo>
                    <a:pt x="37" y="51"/>
                    <a:pt x="34" y="58"/>
                    <a:pt x="28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0" name="Freeform 15"/>
            <p:cNvSpPr>
              <a:spLocks/>
            </p:cNvSpPr>
            <p:nvPr/>
          </p:nvSpPr>
          <p:spPr bwMode="auto">
            <a:xfrm>
              <a:off x="1436688" y="614363"/>
              <a:ext cx="128588" cy="195263"/>
            </a:xfrm>
            <a:custGeom>
              <a:avLst/>
              <a:gdLst>
                <a:gd name="T0" fmla="*/ 0 w 81"/>
                <a:gd name="T1" fmla="*/ 123 h 123"/>
                <a:gd name="T2" fmla="*/ 30 w 81"/>
                <a:gd name="T3" fmla="*/ 123 h 123"/>
                <a:gd name="T4" fmla="*/ 30 w 81"/>
                <a:gd name="T5" fmla="*/ 29 h 123"/>
                <a:gd name="T6" fmla="*/ 51 w 81"/>
                <a:gd name="T7" fmla="*/ 29 h 123"/>
                <a:gd name="T8" fmla="*/ 51 w 81"/>
                <a:gd name="T9" fmla="*/ 123 h 123"/>
                <a:gd name="T10" fmla="*/ 81 w 81"/>
                <a:gd name="T11" fmla="*/ 123 h 123"/>
                <a:gd name="T12" fmla="*/ 81 w 81"/>
                <a:gd name="T13" fmla="*/ 0 h 123"/>
                <a:gd name="T14" fmla="*/ 0 w 81"/>
                <a:gd name="T15" fmla="*/ 0 h 123"/>
                <a:gd name="T16" fmla="*/ 0 w 81"/>
                <a:gd name="T1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123">
                  <a:moveTo>
                    <a:pt x="0" y="123"/>
                  </a:moveTo>
                  <a:lnTo>
                    <a:pt x="30" y="123"/>
                  </a:lnTo>
                  <a:lnTo>
                    <a:pt x="30" y="29"/>
                  </a:lnTo>
                  <a:lnTo>
                    <a:pt x="51" y="29"/>
                  </a:lnTo>
                  <a:lnTo>
                    <a:pt x="51" y="123"/>
                  </a:lnTo>
                  <a:lnTo>
                    <a:pt x="81" y="123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1" name="Freeform 16"/>
            <p:cNvSpPr>
              <a:spLocks noEditPoints="1"/>
            </p:cNvSpPr>
            <p:nvPr/>
          </p:nvSpPr>
          <p:spPr bwMode="auto">
            <a:xfrm>
              <a:off x="1155701" y="614363"/>
              <a:ext cx="139700" cy="195263"/>
            </a:xfrm>
            <a:custGeom>
              <a:avLst/>
              <a:gdLst>
                <a:gd name="T0" fmla="*/ 26 w 88"/>
                <a:gd name="T1" fmla="*/ 0 h 123"/>
                <a:gd name="T2" fmla="*/ 0 w 88"/>
                <a:gd name="T3" fmla="*/ 123 h 123"/>
                <a:gd name="T4" fmla="*/ 31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6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6" y="0"/>
                  </a:moveTo>
                  <a:lnTo>
                    <a:pt x="0" y="123"/>
                  </a:lnTo>
                  <a:lnTo>
                    <a:pt x="31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6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2" name="Freeform 17"/>
            <p:cNvSpPr>
              <a:spLocks noEditPoints="1"/>
            </p:cNvSpPr>
            <p:nvPr/>
          </p:nvSpPr>
          <p:spPr bwMode="auto">
            <a:xfrm>
              <a:off x="1587501" y="614363"/>
              <a:ext cx="117475" cy="195263"/>
            </a:xfrm>
            <a:custGeom>
              <a:avLst/>
              <a:gdLst>
                <a:gd name="T0" fmla="*/ 22 w 44"/>
                <a:gd name="T1" fmla="*/ 0 h 72"/>
                <a:gd name="T2" fmla="*/ 0 w 44"/>
                <a:gd name="T3" fmla="*/ 0 h 72"/>
                <a:gd name="T4" fmla="*/ 0 w 44"/>
                <a:gd name="T5" fmla="*/ 72 h 72"/>
                <a:gd name="T6" fmla="*/ 17 w 44"/>
                <a:gd name="T7" fmla="*/ 72 h 72"/>
                <a:gd name="T8" fmla="*/ 17 w 44"/>
                <a:gd name="T9" fmla="*/ 48 h 72"/>
                <a:gd name="T10" fmla="*/ 22 w 44"/>
                <a:gd name="T11" fmla="*/ 48 h 72"/>
                <a:gd name="T12" fmla="*/ 44 w 44"/>
                <a:gd name="T13" fmla="*/ 24 h 72"/>
                <a:gd name="T14" fmla="*/ 22 w 44"/>
                <a:gd name="T15" fmla="*/ 0 h 72"/>
                <a:gd name="T16" fmla="*/ 21 w 44"/>
                <a:gd name="T17" fmla="*/ 32 h 72"/>
                <a:gd name="T18" fmla="*/ 17 w 44"/>
                <a:gd name="T19" fmla="*/ 32 h 72"/>
                <a:gd name="T20" fmla="*/ 17 w 44"/>
                <a:gd name="T21" fmla="*/ 16 h 72"/>
                <a:gd name="T22" fmla="*/ 21 w 44"/>
                <a:gd name="T23" fmla="*/ 16 h 72"/>
                <a:gd name="T24" fmla="*/ 27 w 44"/>
                <a:gd name="T25" fmla="*/ 24 h 72"/>
                <a:gd name="T26" fmla="*/ 21 w 44"/>
                <a:gd name="T27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72">
                  <a:moveTo>
                    <a:pt x="2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39" y="48"/>
                    <a:pt x="44" y="33"/>
                    <a:pt x="44" y="24"/>
                  </a:cubicBezTo>
                  <a:cubicBezTo>
                    <a:pt x="44" y="15"/>
                    <a:pt x="38" y="0"/>
                    <a:pt x="22" y="0"/>
                  </a:cubicBezTo>
                  <a:close/>
                  <a:moveTo>
                    <a:pt x="21" y="32"/>
                  </a:moveTo>
                  <a:cubicBezTo>
                    <a:pt x="17" y="32"/>
                    <a:pt x="17" y="32"/>
                    <a:pt x="17" y="32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5" y="16"/>
                    <a:pt x="27" y="18"/>
                    <a:pt x="27" y="24"/>
                  </a:cubicBezTo>
                  <a:cubicBezTo>
                    <a:pt x="27" y="32"/>
                    <a:pt x="23" y="32"/>
                    <a:pt x="2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pic>
        <p:nvPicPr>
          <p:cNvPr id="369" name="Рисунок 3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1" y="2187119"/>
            <a:ext cx="2425123" cy="1573238"/>
          </a:xfrm>
          <a:prstGeom prst="rect">
            <a:avLst/>
          </a:prstGeom>
        </p:spPr>
      </p:pic>
      <p:cxnSp>
        <p:nvCxnSpPr>
          <p:cNvPr id="371" name="Прямая соединительная линия 370"/>
          <p:cNvCxnSpPr/>
          <p:nvPr/>
        </p:nvCxnSpPr>
        <p:spPr>
          <a:xfrm>
            <a:off x="374158" y="1247832"/>
            <a:ext cx="11448780" cy="30093"/>
          </a:xfrm>
          <a:prstGeom prst="line">
            <a:avLst/>
          </a:prstGeom>
          <a:ln>
            <a:solidFill>
              <a:srgbClr val="0326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2" name="Title 1"/>
          <p:cNvSpPr txBox="1">
            <a:spLocks/>
          </p:cNvSpPr>
          <p:nvPr/>
        </p:nvSpPr>
        <p:spPr>
          <a:xfrm>
            <a:off x="554226" y="306751"/>
            <a:ext cx="11359416" cy="7088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23120" algn="r">
              <a:lnSpc>
                <a:spcPts val="3000"/>
              </a:lnSpc>
            </a:pPr>
            <a:r>
              <a:rPr lang="ru-RU" sz="2200" b="1" spc="-5" dirty="0">
                <a:solidFill>
                  <a:srgbClr val="032660"/>
                </a:solidFill>
                <a:latin typeface="Arial"/>
                <a:cs typeface="Arial"/>
              </a:rPr>
              <a:t>КАРТА С КЭШБЭК «ЗАРПЛАТНЫЙ МИР»</a:t>
            </a:r>
            <a:endParaRPr lang="ru-RU" sz="2200" b="1" baseline="31746" dirty="0">
              <a:solidFill>
                <a:srgbClr val="032660"/>
              </a:solidFill>
              <a:latin typeface="Arial"/>
              <a:cs typeface="Arial"/>
            </a:endParaRPr>
          </a:p>
          <a:p>
            <a:pPr marL="12668" algn="r">
              <a:lnSpc>
                <a:spcPts val="3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200" dirty="0">
                <a:solidFill>
                  <a:srgbClr val="00AEEF"/>
                </a:solidFill>
                <a:latin typeface="Arial"/>
                <a:cs typeface="Arial"/>
              </a:rPr>
              <a:t>Бесплатный пакет услуг для всех сотрудников бюджетной сферы</a:t>
            </a:r>
          </a:p>
        </p:txBody>
      </p:sp>
      <p:sp>
        <p:nvSpPr>
          <p:cNvPr id="374" name="Title 1"/>
          <p:cNvSpPr txBox="1">
            <a:spLocks/>
          </p:cNvSpPr>
          <p:nvPr/>
        </p:nvSpPr>
        <p:spPr>
          <a:xfrm>
            <a:off x="342913" y="1442881"/>
            <a:ext cx="3124187" cy="6532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000" marR="134249">
              <a:lnSpc>
                <a:spcPct val="107200"/>
              </a:lnSpc>
            </a:pPr>
            <a:r>
              <a:rPr lang="ru-RU" sz="1800" b="1" dirty="0" smtClean="0">
                <a:solidFill>
                  <a:srgbClr val="032660"/>
                </a:solidFill>
                <a:latin typeface="Arial"/>
                <a:cs typeface="Arial"/>
              </a:rPr>
              <a:t>Карта</a:t>
            </a:r>
            <a:r>
              <a:rPr lang="ru-RU" sz="1800" b="1" dirty="0">
                <a:solidFill>
                  <a:srgbClr val="032660"/>
                </a:solidFill>
                <a:latin typeface="Arial"/>
                <a:cs typeface="Arial"/>
              </a:rPr>
              <a:t> </a:t>
            </a:r>
            <a:r>
              <a:rPr lang="ru-RU" sz="1800" b="1" dirty="0" smtClean="0">
                <a:solidFill>
                  <a:srgbClr val="032660"/>
                </a:solidFill>
                <a:latin typeface="Arial"/>
                <a:cs typeface="Arial"/>
              </a:rPr>
              <a:t>«Мир-</a:t>
            </a:r>
            <a:r>
              <a:rPr lang="en-US" sz="1800" b="1" dirty="0" smtClean="0">
                <a:solidFill>
                  <a:srgbClr val="032660"/>
                </a:solidFill>
                <a:latin typeface="Arial"/>
                <a:cs typeface="Arial"/>
              </a:rPr>
              <a:t>Maestro</a:t>
            </a:r>
            <a:r>
              <a:rPr lang="ru-RU" sz="1800" b="1" dirty="0" smtClean="0">
                <a:solidFill>
                  <a:srgbClr val="032660"/>
                </a:solidFill>
                <a:latin typeface="Arial"/>
                <a:cs typeface="Arial"/>
              </a:rPr>
              <a:t>»</a:t>
            </a:r>
          </a:p>
          <a:p>
            <a:pPr marL="15000" marR="134249">
              <a:lnSpc>
                <a:spcPct val="107200"/>
              </a:lnSpc>
            </a:pPr>
            <a:r>
              <a:rPr lang="ru-RU" sz="1800" b="1" dirty="0">
                <a:solidFill>
                  <a:srgbClr val="032660"/>
                </a:solidFill>
                <a:latin typeface="Arial"/>
                <a:cs typeface="Arial"/>
              </a:rPr>
              <a:t>с </a:t>
            </a:r>
            <a:r>
              <a:rPr lang="ru-RU" sz="1800" b="1" dirty="0" smtClean="0">
                <a:solidFill>
                  <a:srgbClr val="032660"/>
                </a:solidFill>
                <a:latin typeface="Arial"/>
                <a:cs typeface="Arial"/>
              </a:rPr>
              <a:t>кэшбэком</a:t>
            </a:r>
            <a:endParaRPr lang="ru-RU" sz="1800" b="1" dirty="0">
              <a:solidFill>
                <a:srgbClr val="032660"/>
              </a:solidFill>
              <a:latin typeface="Arial"/>
              <a:cs typeface="Arial"/>
            </a:endParaRPr>
          </a:p>
        </p:txBody>
      </p:sp>
      <p:sp>
        <p:nvSpPr>
          <p:cNvPr id="501" name="TextBox 500"/>
          <p:cNvSpPr txBox="1"/>
          <p:nvPr/>
        </p:nvSpPr>
        <p:spPr>
          <a:xfrm>
            <a:off x="1047192" y="4142757"/>
            <a:ext cx="2266372" cy="2936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100" spc="30" dirty="0" smtClean="0">
                <a:solidFill>
                  <a:srgbClr val="032660"/>
                </a:solidFill>
                <a:latin typeface="Arial" panose="020B0604020202020204" pitchFamily="34" charset="0"/>
                <a:cs typeface="Arial" panose="020B0604020202020204" pitchFamily="34" charset="0"/>
                <a:sym typeface="Raleway"/>
              </a:rPr>
              <a:t>На покупки до 70 тыс. руб.</a:t>
            </a:r>
            <a:endParaRPr lang="ru-RU" sz="1100" dirty="0">
              <a:solidFill>
                <a:srgbClr val="0326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5" name="TextBox 504"/>
          <p:cNvSpPr txBox="1"/>
          <p:nvPr/>
        </p:nvSpPr>
        <p:spPr>
          <a:xfrm>
            <a:off x="1047192" y="4930396"/>
            <a:ext cx="2256137" cy="2936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100" spc="30" dirty="0" smtClean="0">
                <a:solidFill>
                  <a:srgbClr val="032660"/>
                </a:solidFill>
                <a:latin typeface="Arial" panose="020B0604020202020204" pitchFamily="34" charset="0"/>
                <a:cs typeface="Arial" panose="020B0604020202020204" pitchFamily="34" charset="0"/>
                <a:sym typeface="Raleway"/>
              </a:rPr>
              <a:t>На покупки от 70 тыс. руб.</a:t>
            </a:r>
            <a:endParaRPr lang="ru-RU" sz="1100" dirty="0">
              <a:solidFill>
                <a:srgbClr val="0326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9" name="TextBox 508"/>
          <p:cNvSpPr txBox="1"/>
          <p:nvPr/>
        </p:nvSpPr>
        <p:spPr>
          <a:xfrm>
            <a:off x="1047192" y="5686122"/>
            <a:ext cx="2349281" cy="29360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100" spc="30" dirty="0" smtClean="0">
                <a:solidFill>
                  <a:srgbClr val="032660"/>
                </a:solidFill>
                <a:latin typeface="Arial" panose="020B0604020202020204" pitchFamily="34" charset="0"/>
                <a:cs typeface="Arial" panose="020B0604020202020204" pitchFamily="34" charset="0"/>
                <a:sym typeface="Raleway"/>
              </a:rPr>
              <a:t>Проценты по счету карты</a:t>
            </a:r>
            <a:endParaRPr lang="ru-RU" sz="1100" dirty="0">
              <a:solidFill>
                <a:srgbClr val="0326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1" name="TextBox 510"/>
          <p:cNvSpPr txBox="1"/>
          <p:nvPr/>
        </p:nvSpPr>
        <p:spPr>
          <a:xfrm>
            <a:off x="1047191" y="5961694"/>
            <a:ext cx="2349281" cy="68505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15000" marR="15000">
              <a:lnSpc>
                <a:spcPct val="107200"/>
              </a:lnSpc>
            </a:pP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при среднемесячных </a:t>
            </a:r>
          </a:p>
          <a:p>
            <a:pPr marL="15000" marR="15000">
              <a:lnSpc>
                <a:spcPct val="107200"/>
              </a:lnSpc>
            </a:pP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остатках менее 15 тыс. рублей</a:t>
            </a:r>
          </a:p>
          <a:p>
            <a:pPr marL="15000" marR="15000">
              <a:lnSpc>
                <a:spcPct val="107200"/>
              </a:lnSpc>
            </a:pP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и </a:t>
            </a:r>
            <a: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более </a:t>
            </a:r>
            <a:r>
              <a:rPr lang="ru-RU" sz="9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300 тыс. рублей </a:t>
            </a:r>
            <a: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проценты </a:t>
            </a:r>
            <a:b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ru-RU" sz="900" dirty="0" smtClean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на остаток не начисляются </a:t>
            </a:r>
            <a:endParaRPr lang="ru-RU" sz="9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34154" y="5614401"/>
            <a:ext cx="535464" cy="539593"/>
            <a:chOff x="8887704" y="2207638"/>
            <a:chExt cx="535464" cy="539593"/>
          </a:xfrm>
        </p:grpSpPr>
        <p:sp>
          <p:nvSpPr>
            <p:cNvPr id="508" name="Oval 15"/>
            <p:cNvSpPr/>
            <p:nvPr/>
          </p:nvSpPr>
          <p:spPr>
            <a:xfrm>
              <a:off x="8887704" y="2211768"/>
              <a:ext cx="535464" cy="535463"/>
            </a:xfrm>
            <a:prstGeom prst="ellipse">
              <a:avLst/>
            </a:prstGeom>
            <a:gradFill>
              <a:gsLst>
                <a:gs pos="41000">
                  <a:srgbClr val="00AEEF"/>
                </a:gs>
                <a:gs pos="100000">
                  <a:srgbClr val="4DCAF5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0" name="Shape 109"/>
            <p:cNvSpPr txBox="1"/>
            <p:nvPr/>
          </p:nvSpPr>
          <p:spPr>
            <a:xfrm>
              <a:off x="9005128" y="2207638"/>
              <a:ext cx="414690" cy="23410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noAutofit/>
            </a:bodyPr>
            <a:lstStyle/>
            <a:p>
              <a:pPr>
                <a:lnSpc>
                  <a:spcPct val="121037"/>
                </a:lnSpc>
                <a:buSzPct val="25000"/>
              </a:pPr>
              <a:r>
                <a:rPr lang="ru-RU" sz="28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Raleway"/>
                </a:rPr>
                <a:t>2</a:t>
              </a:r>
              <a:endParaRPr sz="2800" b="1" dirty="0">
                <a:solidFill>
                  <a:schemeClr val="bg1"/>
                </a:solidFill>
                <a:latin typeface="Arial Narrow" panose="020B0606020202030204" pitchFamily="34" charset="0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512" name="TextBox 511"/>
            <p:cNvSpPr txBox="1"/>
            <p:nvPr/>
          </p:nvSpPr>
          <p:spPr>
            <a:xfrm>
              <a:off x="9208179" y="2232671"/>
              <a:ext cx="172036" cy="3139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1200" b="1" spc="3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Raleway"/>
                </a:rPr>
                <a:t>%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3" name="Группа 512"/>
          <p:cNvGrpSpPr/>
          <p:nvPr/>
        </p:nvGrpSpPr>
        <p:grpSpPr>
          <a:xfrm>
            <a:off x="434154" y="4822005"/>
            <a:ext cx="535464" cy="539593"/>
            <a:chOff x="8887704" y="2207638"/>
            <a:chExt cx="535464" cy="539593"/>
          </a:xfrm>
        </p:grpSpPr>
        <p:sp>
          <p:nvSpPr>
            <p:cNvPr id="514" name="Oval 15"/>
            <p:cNvSpPr/>
            <p:nvPr/>
          </p:nvSpPr>
          <p:spPr>
            <a:xfrm>
              <a:off x="8887704" y="2211768"/>
              <a:ext cx="535464" cy="535463"/>
            </a:xfrm>
            <a:prstGeom prst="ellipse">
              <a:avLst/>
            </a:prstGeom>
            <a:gradFill>
              <a:gsLst>
                <a:gs pos="41000">
                  <a:srgbClr val="00AEEF"/>
                </a:gs>
                <a:gs pos="100000">
                  <a:srgbClr val="4DCAF5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5" name="Shape 109"/>
            <p:cNvSpPr txBox="1"/>
            <p:nvPr/>
          </p:nvSpPr>
          <p:spPr>
            <a:xfrm>
              <a:off x="9005128" y="2207638"/>
              <a:ext cx="414690" cy="23410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noAutofit/>
            </a:bodyPr>
            <a:lstStyle/>
            <a:p>
              <a:pPr>
                <a:lnSpc>
                  <a:spcPct val="121037"/>
                </a:lnSpc>
                <a:buSzPct val="25000"/>
              </a:pPr>
              <a:r>
                <a:rPr lang="ru-RU" sz="28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Raleway"/>
                </a:rPr>
                <a:t>2</a:t>
              </a:r>
              <a:endParaRPr sz="2800" b="1" dirty="0">
                <a:solidFill>
                  <a:schemeClr val="bg1"/>
                </a:solidFill>
                <a:latin typeface="Arial Narrow" panose="020B0606020202030204" pitchFamily="34" charset="0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516" name="TextBox 515"/>
            <p:cNvSpPr txBox="1"/>
            <p:nvPr/>
          </p:nvSpPr>
          <p:spPr>
            <a:xfrm>
              <a:off x="9208179" y="2232671"/>
              <a:ext cx="172036" cy="3139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1200" b="1" spc="3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Raleway"/>
                </a:rPr>
                <a:t>%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17" name="Группа 516"/>
          <p:cNvGrpSpPr/>
          <p:nvPr/>
        </p:nvGrpSpPr>
        <p:grpSpPr>
          <a:xfrm>
            <a:off x="434154" y="4025479"/>
            <a:ext cx="535464" cy="539593"/>
            <a:chOff x="8887704" y="2207638"/>
            <a:chExt cx="535464" cy="539593"/>
          </a:xfrm>
        </p:grpSpPr>
        <p:sp>
          <p:nvSpPr>
            <p:cNvPr id="518" name="Oval 15"/>
            <p:cNvSpPr/>
            <p:nvPr/>
          </p:nvSpPr>
          <p:spPr>
            <a:xfrm>
              <a:off x="8887704" y="2211768"/>
              <a:ext cx="535464" cy="535463"/>
            </a:xfrm>
            <a:prstGeom prst="ellipse">
              <a:avLst/>
            </a:prstGeom>
            <a:gradFill>
              <a:gsLst>
                <a:gs pos="41000">
                  <a:srgbClr val="00AEEF"/>
                </a:gs>
                <a:gs pos="100000">
                  <a:srgbClr val="4DCAF5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9" name="Shape 109"/>
            <p:cNvSpPr txBox="1"/>
            <p:nvPr/>
          </p:nvSpPr>
          <p:spPr>
            <a:xfrm>
              <a:off x="9005128" y="2207638"/>
              <a:ext cx="414690" cy="23410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t" anchorCtr="0">
              <a:noAutofit/>
            </a:bodyPr>
            <a:lstStyle/>
            <a:p>
              <a:pPr>
                <a:lnSpc>
                  <a:spcPct val="121037"/>
                </a:lnSpc>
                <a:buSzPct val="25000"/>
              </a:pPr>
              <a:r>
                <a:rPr lang="ru-RU" sz="28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Raleway"/>
                </a:rPr>
                <a:t>1</a:t>
              </a:r>
              <a:endParaRPr sz="2800" b="1" dirty="0">
                <a:solidFill>
                  <a:schemeClr val="bg1"/>
                </a:solidFill>
                <a:latin typeface="Arial Narrow" panose="020B0606020202030204" pitchFamily="34" charset="0"/>
                <a:ea typeface="Raleway"/>
                <a:cs typeface="Raleway"/>
                <a:sym typeface="Raleway"/>
              </a:endParaRPr>
            </a:p>
          </p:txBody>
        </p:sp>
        <p:sp>
          <p:nvSpPr>
            <p:cNvPr id="520" name="TextBox 519"/>
            <p:cNvSpPr txBox="1"/>
            <p:nvPr/>
          </p:nvSpPr>
          <p:spPr>
            <a:xfrm>
              <a:off x="9208179" y="2232671"/>
              <a:ext cx="172036" cy="3139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1200" b="1" spc="3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  <a:sym typeface="Raleway"/>
                </a:rPr>
                <a:t>%</a:t>
              </a:r>
              <a:endParaRPr lang="ru-RU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3786465" y="4337437"/>
            <a:ext cx="1117374" cy="1188906"/>
            <a:chOff x="6521977" y="3757136"/>
            <a:chExt cx="1117374" cy="1188906"/>
          </a:xfrm>
        </p:grpSpPr>
        <p:sp>
          <p:nvSpPr>
            <p:cNvPr id="526" name="object 13"/>
            <p:cNvSpPr/>
            <p:nvPr/>
          </p:nvSpPr>
          <p:spPr>
            <a:xfrm>
              <a:off x="6521977" y="3757136"/>
              <a:ext cx="719467" cy="719480"/>
            </a:xfrm>
            <a:custGeom>
              <a:avLst/>
              <a:gdLst/>
              <a:ahLst/>
              <a:cxnLst/>
              <a:rect l="l" t="t" r="r" b="b"/>
              <a:pathLst>
                <a:path w="719988" h="720001">
                  <a:moveTo>
                    <a:pt x="359994" y="0"/>
                  </a:moveTo>
                  <a:lnTo>
                    <a:pt x="301601" y="4711"/>
                  </a:lnTo>
                  <a:lnTo>
                    <a:pt x="246208" y="18352"/>
                  </a:lnTo>
                  <a:lnTo>
                    <a:pt x="194556" y="40182"/>
                  </a:lnTo>
                  <a:lnTo>
                    <a:pt x="147386" y="69459"/>
                  </a:lnTo>
                  <a:lnTo>
                    <a:pt x="105440" y="105441"/>
                  </a:lnTo>
                  <a:lnTo>
                    <a:pt x="69458" y="147389"/>
                  </a:lnTo>
                  <a:lnTo>
                    <a:pt x="40182" y="194560"/>
                  </a:lnTo>
                  <a:lnTo>
                    <a:pt x="18352" y="246215"/>
                  </a:lnTo>
                  <a:lnTo>
                    <a:pt x="4711" y="301610"/>
                  </a:lnTo>
                  <a:lnTo>
                    <a:pt x="0" y="360006"/>
                  </a:lnTo>
                  <a:lnTo>
                    <a:pt x="1193" y="389531"/>
                  </a:lnTo>
                  <a:lnTo>
                    <a:pt x="10462" y="446517"/>
                  </a:lnTo>
                  <a:lnTo>
                    <a:pt x="28290" y="500132"/>
                  </a:lnTo>
                  <a:lnTo>
                    <a:pt x="53935" y="549636"/>
                  </a:lnTo>
                  <a:lnTo>
                    <a:pt x="86657" y="594286"/>
                  </a:lnTo>
                  <a:lnTo>
                    <a:pt x="125714" y="633343"/>
                  </a:lnTo>
                  <a:lnTo>
                    <a:pt x="170364" y="666065"/>
                  </a:lnTo>
                  <a:lnTo>
                    <a:pt x="219868" y="691710"/>
                  </a:lnTo>
                  <a:lnTo>
                    <a:pt x="273483" y="709538"/>
                  </a:lnTo>
                  <a:lnTo>
                    <a:pt x="330469" y="718807"/>
                  </a:lnTo>
                  <a:lnTo>
                    <a:pt x="359994" y="720001"/>
                  </a:lnTo>
                  <a:lnTo>
                    <a:pt x="389519" y="718807"/>
                  </a:lnTo>
                  <a:lnTo>
                    <a:pt x="446504" y="709538"/>
                  </a:lnTo>
                  <a:lnTo>
                    <a:pt x="500119" y="691710"/>
                  </a:lnTo>
                  <a:lnTo>
                    <a:pt x="549623" y="666065"/>
                  </a:lnTo>
                  <a:lnTo>
                    <a:pt x="594274" y="633343"/>
                  </a:lnTo>
                  <a:lnTo>
                    <a:pt x="633331" y="594286"/>
                  </a:lnTo>
                  <a:lnTo>
                    <a:pt x="666052" y="549636"/>
                  </a:lnTo>
                  <a:lnTo>
                    <a:pt x="691698" y="500132"/>
                  </a:lnTo>
                  <a:lnTo>
                    <a:pt x="709525" y="446517"/>
                  </a:lnTo>
                  <a:lnTo>
                    <a:pt x="718795" y="389531"/>
                  </a:lnTo>
                  <a:lnTo>
                    <a:pt x="719988" y="360006"/>
                  </a:lnTo>
                  <a:lnTo>
                    <a:pt x="718795" y="330480"/>
                  </a:lnTo>
                  <a:lnTo>
                    <a:pt x="709525" y="273491"/>
                  </a:lnTo>
                  <a:lnTo>
                    <a:pt x="691698" y="219873"/>
                  </a:lnTo>
                  <a:lnTo>
                    <a:pt x="666052" y="170368"/>
                  </a:lnTo>
                  <a:lnTo>
                    <a:pt x="633331" y="125716"/>
                  </a:lnTo>
                  <a:lnTo>
                    <a:pt x="594274" y="86658"/>
                  </a:lnTo>
                  <a:lnTo>
                    <a:pt x="549623" y="53936"/>
                  </a:lnTo>
                  <a:lnTo>
                    <a:pt x="500119" y="28290"/>
                  </a:lnTo>
                  <a:lnTo>
                    <a:pt x="446504" y="10462"/>
                  </a:lnTo>
                  <a:lnTo>
                    <a:pt x="389519" y="1193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9" name="object 19"/>
            <p:cNvSpPr txBox="1"/>
            <p:nvPr/>
          </p:nvSpPr>
          <p:spPr>
            <a:xfrm>
              <a:off x="6521977" y="4518415"/>
              <a:ext cx="1117374" cy="427627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691" marR="12691" defTabSz="913756">
                <a:lnSpc>
                  <a:spcPts val="1099"/>
                </a:lnSpc>
              </a:pPr>
              <a:r>
                <a:rPr sz="800" dirty="0">
                  <a:solidFill>
                    <a:srgbClr val="828282"/>
                  </a:solidFill>
                  <a:latin typeface="Arial"/>
                  <a:cs typeface="Arial"/>
                </a:rPr>
                <a:t>Н</a:t>
              </a:r>
              <a:r>
                <a:rPr sz="800" spc="-25" dirty="0">
                  <a:solidFill>
                    <a:srgbClr val="828282"/>
                  </a:solidFill>
                  <a:latin typeface="Arial"/>
                  <a:cs typeface="Arial"/>
                </a:rPr>
                <a:t>а</a:t>
              </a:r>
              <a:r>
                <a:rPr sz="800" dirty="0">
                  <a:solidFill>
                    <a:srgbClr val="828282"/>
                  </a:solidFill>
                  <a:latin typeface="Arial"/>
                  <a:cs typeface="Arial"/>
                </a:rPr>
                <a:t>числение </a:t>
              </a:r>
              <a:r>
                <a:rPr lang="ru-RU" sz="800" dirty="0" smtClean="0">
                  <a:solidFill>
                    <a:srgbClr val="828282"/>
                  </a:solidFill>
                  <a:latin typeface="Arial"/>
                  <a:cs typeface="Arial"/>
                </a:rPr>
                <a:t/>
              </a:r>
              <a:br>
                <a:rPr lang="ru-RU" sz="800" dirty="0" smtClean="0">
                  <a:solidFill>
                    <a:srgbClr val="828282"/>
                  </a:solidFill>
                  <a:latin typeface="Arial"/>
                  <a:cs typeface="Arial"/>
                </a:rPr>
              </a:br>
              <a:r>
                <a:rPr lang="ru-RU"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к</a:t>
              </a:r>
              <a:r>
                <a:rPr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эш</a:t>
              </a:r>
              <a:r>
                <a:rPr sz="800" spc="-15" dirty="0" smtClean="0">
                  <a:solidFill>
                    <a:srgbClr val="113D70"/>
                  </a:solidFill>
                  <a:latin typeface="Arial"/>
                  <a:cs typeface="Arial"/>
                </a:rPr>
                <a:t>б</a:t>
              </a:r>
              <a:r>
                <a:rPr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эк</a:t>
              </a:r>
              <a:r>
                <a:rPr lang="ru-RU"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а </a:t>
              </a:r>
              <a:r>
                <a:rPr sz="800" spc="-15" dirty="0" smtClean="0">
                  <a:solidFill>
                    <a:srgbClr val="113D70"/>
                  </a:solidFill>
                  <a:latin typeface="Arial"/>
                  <a:cs typeface="Arial"/>
                </a:rPr>
                <a:t>е</a:t>
              </a:r>
              <a:r>
                <a:rPr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жемесячно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5531036" y="1914482"/>
            <a:ext cx="2349313" cy="1076127"/>
            <a:chOff x="1861876" y="3757136"/>
            <a:chExt cx="2349313" cy="1076127"/>
          </a:xfrm>
        </p:grpSpPr>
        <p:sp>
          <p:nvSpPr>
            <p:cNvPr id="523" name="object 13"/>
            <p:cNvSpPr/>
            <p:nvPr/>
          </p:nvSpPr>
          <p:spPr>
            <a:xfrm>
              <a:off x="1864907" y="3757136"/>
              <a:ext cx="719467" cy="719480"/>
            </a:xfrm>
            <a:custGeom>
              <a:avLst/>
              <a:gdLst/>
              <a:ahLst/>
              <a:cxnLst/>
              <a:rect l="l" t="t" r="r" b="b"/>
              <a:pathLst>
                <a:path w="719988" h="720001">
                  <a:moveTo>
                    <a:pt x="359994" y="0"/>
                  </a:moveTo>
                  <a:lnTo>
                    <a:pt x="301601" y="4711"/>
                  </a:lnTo>
                  <a:lnTo>
                    <a:pt x="246208" y="18352"/>
                  </a:lnTo>
                  <a:lnTo>
                    <a:pt x="194556" y="40182"/>
                  </a:lnTo>
                  <a:lnTo>
                    <a:pt x="147386" y="69459"/>
                  </a:lnTo>
                  <a:lnTo>
                    <a:pt x="105440" y="105441"/>
                  </a:lnTo>
                  <a:lnTo>
                    <a:pt x="69458" y="147389"/>
                  </a:lnTo>
                  <a:lnTo>
                    <a:pt x="40182" y="194560"/>
                  </a:lnTo>
                  <a:lnTo>
                    <a:pt x="18352" y="246215"/>
                  </a:lnTo>
                  <a:lnTo>
                    <a:pt x="4711" y="301610"/>
                  </a:lnTo>
                  <a:lnTo>
                    <a:pt x="0" y="360006"/>
                  </a:lnTo>
                  <a:lnTo>
                    <a:pt x="1193" y="389531"/>
                  </a:lnTo>
                  <a:lnTo>
                    <a:pt x="10462" y="446517"/>
                  </a:lnTo>
                  <a:lnTo>
                    <a:pt x="28290" y="500132"/>
                  </a:lnTo>
                  <a:lnTo>
                    <a:pt x="53935" y="549636"/>
                  </a:lnTo>
                  <a:lnTo>
                    <a:pt x="86657" y="594286"/>
                  </a:lnTo>
                  <a:lnTo>
                    <a:pt x="125714" y="633343"/>
                  </a:lnTo>
                  <a:lnTo>
                    <a:pt x="170364" y="666065"/>
                  </a:lnTo>
                  <a:lnTo>
                    <a:pt x="219868" y="691710"/>
                  </a:lnTo>
                  <a:lnTo>
                    <a:pt x="273483" y="709538"/>
                  </a:lnTo>
                  <a:lnTo>
                    <a:pt x="330469" y="718807"/>
                  </a:lnTo>
                  <a:lnTo>
                    <a:pt x="359994" y="720001"/>
                  </a:lnTo>
                  <a:lnTo>
                    <a:pt x="389519" y="718807"/>
                  </a:lnTo>
                  <a:lnTo>
                    <a:pt x="446504" y="709538"/>
                  </a:lnTo>
                  <a:lnTo>
                    <a:pt x="500119" y="691710"/>
                  </a:lnTo>
                  <a:lnTo>
                    <a:pt x="549623" y="666065"/>
                  </a:lnTo>
                  <a:lnTo>
                    <a:pt x="594274" y="633343"/>
                  </a:lnTo>
                  <a:lnTo>
                    <a:pt x="633331" y="594286"/>
                  </a:lnTo>
                  <a:lnTo>
                    <a:pt x="666052" y="549636"/>
                  </a:lnTo>
                  <a:lnTo>
                    <a:pt x="691698" y="500132"/>
                  </a:lnTo>
                  <a:lnTo>
                    <a:pt x="709525" y="446517"/>
                  </a:lnTo>
                  <a:lnTo>
                    <a:pt x="718795" y="389531"/>
                  </a:lnTo>
                  <a:lnTo>
                    <a:pt x="719988" y="360006"/>
                  </a:lnTo>
                  <a:lnTo>
                    <a:pt x="718795" y="330480"/>
                  </a:lnTo>
                  <a:lnTo>
                    <a:pt x="709525" y="273491"/>
                  </a:lnTo>
                  <a:lnTo>
                    <a:pt x="691698" y="219873"/>
                  </a:lnTo>
                  <a:lnTo>
                    <a:pt x="666052" y="170368"/>
                  </a:lnTo>
                  <a:lnTo>
                    <a:pt x="633331" y="125716"/>
                  </a:lnTo>
                  <a:lnTo>
                    <a:pt x="594274" y="86658"/>
                  </a:lnTo>
                  <a:lnTo>
                    <a:pt x="549623" y="53936"/>
                  </a:lnTo>
                  <a:lnTo>
                    <a:pt x="500119" y="28290"/>
                  </a:lnTo>
                  <a:lnTo>
                    <a:pt x="446504" y="10462"/>
                  </a:lnTo>
                  <a:lnTo>
                    <a:pt x="389519" y="1193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2" name="object 16"/>
            <p:cNvSpPr txBox="1"/>
            <p:nvPr/>
          </p:nvSpPr>
          <p:spPr>
            <a:xfrm>
              <a:off x="1861876" y="4552482"/>
              <a:ext cx="2349313" cy="280781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691" marR="12691" defTabSz="913756">
                <a:lnSpc>
                  <a:spcPts val="1099"/>
                </a:lnSpc>
              </a:pPr>
              <a:r>
                <a:rPr lang="ru-RU" sz="800" dirty="0" smtClean="0">
                  <a:solidFill>
                    <a:srgbClr val="828282"/>
                  </a:solidFill>
                  <a:latin typeface="Arial"/>
                  <a:cs typeface="Arial"/>
                </a:rPr>
                <a:t>Гарантия обслуживания за </a:t>
              </a:r>
              <a:r>
                <a:rPr lang="ru-RU" sz="800" dirty="0">
                  <a:solidFill>
                    <a:srgbClr val="828282"/>
                  </a:solidFill>
                  <a:latin typeface="Arial"/>
                  <a:cs typeface="Arial"/>
                </a:rPr>
                <a:t>рубежом </a:t>
              </a:r>
              <a:endParaRPr lang="ru-RU" sz="800" dirty="0" smtClean="0">
                <a:solidFill>
                  <a:srgbClr val="828282"/>
                </a:solidFill>
                <a:latin typeface="Arial"/>
                <a:cs typeface="Arial"/>
              </a:endParaRPr>
            </a:p>
            <a:p>
              <a:pPr marL="12691" marR="12691" defTabSz="913756">
                <a:lnSpc>
                  <a:spcPts val="1099"/>
                </a:lnSpc>
              </a:pPr>
              <a:r>
                <a:rPr lang="ru-RU"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(</a:t>
              </a:r>
              <a:r>
                <a:rPr lang="ru-RU" sz="800" dirty="0">
                  <a:solidFill>
                    <a:srgbClr val="113D70"/>
                  </a:solidFill>
                  <a:latin typeface="Arial"/>
                  <a:cs typeface="Arial"/>
                </a:rPr>
                <a:t>две </a:t>
              </a:r>
              <a:r>
                <a:rPr lang="ru-RU"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платежные системы </a:t>
              </a:r>
              <a:r>
                <a:rPr lang="ru-RU" sz="800" dirty="0">
                  <a:solidFill>
                    <a:srgbClr val="113D70"/>
                  </a:solidFill>
                  <a:latin typeface="Arial"/>
                  <a:cs typeface="Arial"/>
                </a:rPr>
                <a:t>на одной карте)</a:t>
              </a:r>
              <a:endParaRPr sz="800" dirty="0">
                <a:solidFill>
                  <a:srgbClr val="113D7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786465" y="3107507"/>
            <a:ext cx="1768091" cy="1126005"/>
            <a:chOff x="3509910" y="3757136"/>
            <a:chExt cx="1768091" cy="1126005"/>
          </a:xfrm>
        </p:grpSpPr>
        <p:sp>
          <p:nvSpPr>
            <p:cNvPr id="524" name="object 13"/>
            <p:cNvSpPr/>
            <p:nvPr/>
          </p:nvSpPr>
          <p:spPr>
            <a:xfrm>
              <a:off x="3509910" y="3757136"/>
              <a:ext cx="719467" cy="719480"/>
            </a:xfrm>
            <a:custGeom>
              <a:avLst/>
              <a:gdLst/>
              <a:ahLst/>
              <a:cxnLst/>
              <a:rect l="l" t="t" r="r" b="b"/>
              <a:pathLst>
                <a:path w="719988" h="720001">
                  <a:moveTo>
                    <a:pt x="359994" y="0"/>
                  </a:moveTo>
                  <a:lnTo>
                    <a:pt x="301601" y="4711"/>
                  </a:lnTo>
                  <a:lnTo>
                    <a:pt x="246208" y="18352"/>
                  </a:lnTo>
                  <a:lnTo>
                    <a:pt x="194556" y="40182"/>
                  </a:lnTo>
                  <a:lnTo>
                    <a:pt x="147386" y="69459"/>
                  </a:lnTo>
                  <a:lnTo>
                    <a:pt x="105440" y="105441"/>
                  </a:lnTo>
                  <a:lnTo>
                    <a:pt x="69458" y="147389"/>
                  </a:lnTo>
                  <a:lnTo>
                    <a:pt x="40182" y="194560"/>
                  </a:lnTo>
                  <a:lnTo>
                    <a:pt x="18352" y="246215"/>
                  </a:lnTo>
                  <a:lnTo>
                    <a:pt x="4711" y="301610"/>
                  </a:lnTo>
                  <a:lnTo>
                    <a:pt x="0" y="360006"/>
                  </a:lnTo>
                  <a:lnTo>
                    <a:pt x="1193" y="389531"/>
                  </a:lnTo>
                  <a:lnTo>
                    <a:pt x="10462" y="446517"/>
                  </a:lnTo>
                  <a:lnTo>
                    <a:pt x="28290" y="500132"/>
                  </a:lnTo>
                  <a:lnTo>
                    <a:pt x="53935" y="549636"/>
                  </a:lnTo>
                  <a:lnTo>
                    <a:pt x="86657" y="594286"/>
                  </a:lnTo>
                  <a:lnTo>
                    <a:pt x="125714" y="633343"/>
                  </a:lnTo>
                  <a:lnTo>
                    <a:pt x="170364" y="666065"/>
                  </a:lnTo>
                  <a:lnTo>
                    <a:pt x="219868" y="691710"/>
                  </a:lnTo>
                  <a:lnTo>
                    <a:pt x="273483" y="709538"/>
                  </a:lnTo>
                  <a:lnTo>
                    <a:pt x="330469" y="718807"/>
                  </a:lnTo>
                  <a:lnTo>
                    <a:pt x="359994" y="720001"/>
                  </a:lnTo>
                  <a:lnTo>
                    <a:pt x="389519" y="718807"/>
                  </a:lnTo>
                  <a:lnTo>
                    <a:pt x="446504" y="709538"/>
                  </a:lnTo>
                  <a:lnTo>
                    <a:pt x="500119" y="691710"/>
                  </a:lnTo>
                  <a:lnTo>
                    <a:pt x="549623" y="666065"/>
                  </a:lnTo>
                  <a:lnTo>
                    <a:pt x="594274" y="633343"/>
                  </a:lnTo>
                  <a:lnTo>
                    <a:pt x="633331" y="594286"/>
                  </a:lnTo>
                  <a:lnTo>
                    <a:pt x="666052" y="549636"/>
                  </a:lnTo>
                  <a:lnTo>
                    <a:pt x="691698" y="500132"/>
                  </a:lnTo>
                  <a:lnTo>
                    <a:pt x="709525" y="446517"/>
                  </a:lnTo>
                  <a:lnTo>
                    <a:pt x="718795" y="389531"/>
                  </a:lnTo>
                  <a:lnTo>
                    <a:pt x="719988" y="360006"/>
                  </a:lnTo>
                  <a:lnTo>
                    <a:pt x="718795" y="330480"/>
                  </a:lnTo>
                  <a:lnTo>
                    <a:pt x="709525" y="273491"/>
                  </a:lnTo>
                  <a:lnTo>
                    <a:pt x="691698" y="219873"/>
                  </a:lnTo>
                  <a:lnTo>
                    <a:pt x="666052" y="170368"/>
                  </a:lnTo>
                  <a:lnTo>
                    <a:pt x="633331" y="125716"/>
                  </a:lnTo>
                  <a:lnTo>
                    <a:pt x="594274" y="86658"/>
                  </a:lnTo>
                  <a:lnTo>
                    <a:pt x="549623" y="53936"/>
                  </a:lnTo>
                  <a:lnTo>
                    <a:pt x="500119" y="28290"/>
                  </a:lnTo>
                  <a:lnTo>
                    <a:pt x="446504" y="10462"/>
                  </a:lnTo>
                  <a:lnTo>
                    <a:pt x="389519" y="1193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3" name="object 21"/>
            <p:cNvSpPr txBox="1"/>
            <p:nvPr/>
          </p:nvSpPr>
          <p:spPr>
            <a:xfrm>
              <a:off x="3509911" y="4569563"/>
              <a:ext cx="1768090" cy="313578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700" marR="319405">
                <a:lnSpc>
                  <a:spcPts val="1100"/>
                </a:lnSpc>
              </a:pPr>
              <a:r>
                <a:rPr sz="800" dirty="0" smtClean="0">
                  <a:solidFill>
                    <a:srgbClr val="828282"/>
                  </a:solidFill>
                  <a:latin typeface="Arial"/>
                  <a:cs typeface="Arial"/>
                </a:rPr>
                <a:t>Беспл</a:t>
              </a:r>
              <a:r>
                <a:rPr sz="800" spc="-25" dirty="0" smtClean="0">
                  <a:solidFill>
                    <a:srgbClr val="828282"/>
                  </a:solidFill>
                  <a:latin typeface="Arial"/>
                  <a:cs typeface="Arial"/>
                </a:rPr>
                <a:t>а</a:t>
              </a:r>
              <a:r>
                <a:rPr sz="800" spc="0" dirty="0" smtClean="0">
                  <a:solidFill>
                    <a:srgbClr val="828282"/>
                  </a:solidFill>
                  <a:latin typeface="Arial"/>
                  <a:cs typeface="Arial"/>
                </a:rPr>
                <a:t>тное</a:t>
              </a:r>
              <a:r>
                <a:rPr lang="ru-RU" sz="800" spc="0" dirty="0" smtClean="0">
                  <a:solidFill>
                    <a:srgbClr val="828282"/>
                  </a:solidFill>
                  <a:latin typeface="Arial"/>
                  <a:cs typeface="Arial"/>
                </a:rPr>
                <a:t> </a:t>
              </a:r>
              <a:r>
                <a:rPr sz="800" spc="0" dirty="0" smtClean="0">
                  <a:solidFill>
                    <a:srgbClr val="828282"/>
                  </a:solidFill>
                  <a:latin typeface="Arial"/>
                  <a:cs typeface="Arial"/>
                </a:rPr>
                <a:t>пр</a:t>
              </a:r>
              <a:r>
                <a:rPr sz="800" spc="-25" dirty="0" smtClean="0">
                  <a:solidFill>
                    <a:srgbClr val="828282"/>
                  </a:solidFill>
                  <a:latin typeface="Arial"/>
                  <a:cs typeface="Arial"/>
                </a:rPr>
                <a:t>е</a:t>
              </a:r>
              <a:r>
                <a:rPr sz="800" spc="0" dirty="0" smtClean="0">
                  <a:solidFill>
                    <a:srgbClr val="828282"/>
                  </a:solidFill>
                  <a:latin typeface="Arial"/>
                  <a:cs typeface="Arial"/>
                </a:rPr>
                <a:t>дос</a:t>
              </a:r>
              <a:r>
                <a:rPr sz="800" spc="-15" dirty="0" smtClean="0">
                  <a:solidFill>
                    <a:srgbClr val="828282"/>
                  </a:solidFill>
                  <a:latin typeface="Arial"/>
                  <a:cs typeface="Arial"/>
                </a:rPr>
                <a:t>т</a:t>
              </a:r>
              <a:r>
                <a:rPr sz="800" spc="0" dirty="0" smtClean="0">
                  <a:solidFill>
                    <a:srgbClr val="828282"/>
                  </a:solidFill>
                  <a:latin typeface="Arial"/>
                  <a:cs typeface="Arial"/>
                </a:rPr>
                <a:t>а</a:t>
              </a:r>
              <a:r>
                <a:rPr sz="800" spc="-25" dirty="0" smtClean="0">
                  <a:solidFill>
                    <a:srgbClr val="828282"/>
                  </a:solidFill>
                  <a:latin typeface="Arial"/>
                  <a:cs typeface="Arial"/>
                </a:rPr>
                <a:t>в</a:t>
              </a:r>
              <a:r>
                <a:rPr sz="800" spc="0" dirty="0" smtClean="0">
                  <a:solidFill>
                    <a:srgbClr val="828282"/>
                  </a:solidFill>
                  <a:latin typeface="Arial"/>
                  <a:cs typeface="Arial"/>
                </a:rPr>
                <a:t>ление</a:t>
              </a:r>
              <a:endParaRPr sz="800" dirty="0">
                <a:latin typeface="Arial"/>
                <a:cs typeface="Arial"/>
              </a:endParaRPr>
            </a:p>
            <a:p>
              <a:pPr marL="12700" marR="12700">
                <a:lnSpc>
                  <a:spcPts val="1100"/>
                </a:lnSpc>
              </a:pPr>
              <a:r>
                <a:rPr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4</a:t>
              </a:r>
              <a:r>
                <a:rPr lang="ru-RU"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-х</a:t>
              </a:r>
              <a:r>
                <a:rPr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 доп</a:t>
              </a:r>
              <a:r>
                <a:rPr sz="800" spc="-25" dirty="0" smtClean="0">
                  <a:solidFill>
                    <a:srgbClr val="113D70"/>
                  </a:solidFill>
                  <a:latin typeface="Arial"/>
                  <a:cs typeface="Arial"/>
                </a:rPr>
                <a:t>о</a:t>
              </a:r>
              <a:r>
                <a:rPr sz="800" spc="0" dirty="0" smtClean="0">
                  <a:solidFill>
                    <a:srgbClr val="113D70"/>
                  </a:solidFill>
                  <a:latin typeface="Arial"/>
                  <a:cs typeface="Arial"/>
                </a:rPr>
                <a:t>лни</a:t>
              </a:r>
              <a:r>
                <a:rPr sz="800" spc="-15" dirty="0" smtClean="0">
                  <a:solidFill>
                    <a:srgbClr val="113D70"/>
                  </a:solidFill>
                  <a:latin typeface="Arial"/>
                  <a:cs typeface="Arial"/>
                </a:rPr>
                <a:t>т</a:t>
              </a:r>
              <a:r>
                <a:rPr sz="800" spc="-35" dirty="0" smtClean="0">
                  <a:solidFill>
                    <a:srgbClr val="113D70"/>
                  </a:solidFill>
                  <a:latin typeface="Arial"/>
                  <a:cs typeface="Arial"/>
                </a:rPr>
                <a:t>е</a:t>
              </a:r>
              <a:r>
                <a:rPr sz="800" spc="0" dirty="0" smtClean="0">
                  <a:solidFill>
                    <a:srgbClr val="113D70"/>
                  </a:solidFill>
                  <a:latin typeface="Arial"/>
                  <a:cs typeface="Arial"/>
                </a:rPr>
                <a:t>льных </a:t>
              </a:r>
              <a:r>
                <a:rPr sz="800" spc="20" dirty="0" smtClean="0">
                  <a:solidFill>
                    <a:srgbClr val="113D70"/>
                  </a:solidFill>
                  <a:latin typeface="Arial"/>
                  <a:cs typeface="Arial"/>
                </a:rPr>
                <a:t>к</a:t>
              </a:r>
              <a:r>
                <a:rPr sz="800" spc="0" dirty="0" smtClean="0">
                  <a:solidFill>
                    <a:srgbClr val="113D70"/>
                  </a:solidFill>
                  <a:latin typeface="Arial"/>
                  <a:cs typeface="Arial"/>
                </a:rPr>
                <a:t>а</a:t>
              </a:r>
              <a:r>
                <a:rPr sz="800" spc="-25" dirty="0" smtClean="0">
                  <a:solidFill>
                    <a:srgbClr val="113D70"/>
                  </a:solidFill>
                  <a:latin typeface="Arial"/>
                  <a:cs typeface="Arial"/>
                </a:rPr>
                <a:t>р</a:t>
              </a:r>
              <a:r>
                <a:rPr sz="800" spc="0" dirty="0" smtClean="0">
                  <a:solidFill>
                    <a:srgbClr val="113D70"/>
                  </a:solidFill>
                  <a:latin typeface="Arial"/>
                  <a:cs typeface="Arial"/>
                </a:rPr>
                <a:t>т</a:t>
              </a:r>
              <a:endParaRPr sz="800" dirty="0">
                <a:latin typeface="Arial"/>
                <a:cs typeface="Arial"/>
              </a:endParaRPr>
            </a:p>
          </p:txBody>
        </p:sp>
      </p:grpSp>
      <p:sp>
        <p:nvSpPr>
          <p:cNvPr id="573" name="object 13"/>
          <p:cNvSpPr/>
          <p:nvPr/>
        </p:nvSpPr>
        <p:spPr>
          <a:xfrm>
            <a:off x="8080720" y="1911657"/>
            <a:ext cx="719467" cy="719480"/>
          </a:xfrm>
          <a:custGeom>
            <a:avLst/>
            <a:gdLst/>
            <a:ahLst/>
            <a:cxnLst/>
            <a:rect l="l" t="t" r="r" b="b"/>
            <a:pathLst>
              <a:path w="719988" h="720001">
                <a:moveTo>
                  <a:pt x="359994" y="0"/>
                </a:moveTo>
                <a:lnTo>
                  <a:pt x="301601" y="4711"/>
                </a:lnTo>
                <a:lnTo>
                  <a:pt x="246208" y="18352"/>
                </a:lnTo>
                <a:lnTo>
                  <a:pt x="194556" y="40182"/>
                </a:lnTo>
                <a:lnTo>
                  <a:pt x="147386" y="69459"/>
                </a:lnTo>
                <a:lnTo>
                  <a:pt x="105440" y="105441"/>
                </a:lnTo>
                <a:lnTo>
                  <a:pt x="69458" y="147389"/>
                </a:lnTo>
                <a:lnTo>
                  <a:pt x="40182" y="194560"/>
                </a:lnTo>
                <a:lnTo>
                  <a:pt x="18352" y="246215"/>
                </a:lnTo>
                <a:lnTo>
                  <a:pt x="4711" y="301610"/>
                </a:lnTo>
                <a:lnTo>
                  <a:pt x="0" y="360006"/>
                </a:lnTo>
                <a:lnTo>
                  <a:pt x="1193" y="389531"/>
                </a:lnTo>
                <a:lnTo>
                  <a:pt x="10462" y="446517"/>
                </a:lnTo>
                <a:lnTo>
                  <a:pt x="28290" y="500132"/>
                </a:lnTo>
                <a:lnTo>
                  <a:pt x="53935" y="549636"/>
                </a:lnTo>
                <a:lnTo>
                  <a:pt x="86657" y="594286"/>
                </a:lnTo>
                <a:lnTo>
                  <a:pt x="125714" y="633343"/>
                </a:lnTo>
                <a:lnTo>
                  <a:pt x="170364" y="666065"/>
                </a:lnTo>
                <a:lnTo>
                  <a:pt x="219868" y="691710"/>
                </a:lnTo>
                <a:lnTo>
                  <a:pt x="273483" y="709538"/>
                </a:lnTo>
                <a:lnTo>
                  <a:pt x="330469" y="718807"/>
                </a:lnTo>
                <a:lnTo>
                  <a:pt x="359994" y="720001"/>
                </a:lnTo>
                <a:lnTo>
                  <a:pt x="389519" y="718807"/>
                </a:lnTo>
                <a:lnTo>
                  <a:pt x="446504" y="709538"/>
                </a:lnTo>
                <a:lnTo>
                  <a:pt x="500119" y="691710"/>
                </a:lnTo>
                <a:lnTo>
                  <a:pt x="549623" y="666065"/>
                </a:lnTo>
                <a:lnTo>
                  <a:pt x="594274" y="633343"/>
                </a:lnTo>
                <a:lnTo>
                  <a:pt x="633331" y="594286"/>
                </a:lnTo>
                <a:lnTo>
                  <a:pt x="666052" y="549636"/>
                </a:lnTo>
                <a:lnTo>
                  <a:pt x="691698" y="500132"/>
                </a:lnTo>
                <a:lnTo>
                  <a:pt x="709525" y="446517"/>
                </a:lnTo>
                <a:lnTo>
                  <a:pt x="718795" y="389531"/>
                </a:lnTo>
                <a:lnTo>
                  <a:pt x="719988" y="360006"/>
                </a:lnTo>
                <a:lnTo>
                  <a:pt x="718795" y="330480"/>
                </a:lnTo>
                <a:lnTo>
                  <a:pt x="709525" y="273491"/>
                </a:lnTo>
                <a:lnTo>
                  <a:pt x="691698" y="219873"/>
                </a:lnTo>
                <a:lnTo>
                  <a:pt x="666052" y="170368"/>
                </a:lnTo>
                <a:lnTo>
                  <a:pt x="633331" y="125716"/>
                </a:lnTo>
                <a:lnTo>
                  <a:pt x="594274" y="86658"/>
                </a:lnTo>
                <a:lnTo>
                  <a:pt x="549623" y="53936"/>
                </a:lnTo>
                <a:lnTo>
                  <a:pt x="500119" y="28290"/>
                </a:lnTo>
                <a:lnTo>
                  <a:pt x="446504" y="10462"/>
                </a:lnTo>
                <a:lnTo>
                  <a:pt x="389519" y="1193"/>
                </a:lnTo>
                <a:lnTo>
                  <a:pt x="359994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pPr defTabSz="913756"/>
            <a:endParaRPr sz="179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6" name="object 13"/>
          <p:cNvSpPr/>
          <p:nvPr/>
        </p:nvSpPr>
        <p:spPr>
          <a:xfrm>
            <a:off x="10010748" y="3107507"/>
            <a:ext cx="719467" cy="719480"/>
          </a:xfrm>
          <a:custGeom>
            <a:avLst/>
            <a:gdLst/>
            <a:ahLst/>
            <a:cxnLst/>
            <a:rect l="l" t="t" r="r" b="b"/>
            <a:pathLst>
              <a:path w="719988" h="720001">
                <a:moveTo>
                  <a:pt x="359994" y="0"/>
                </a:moveTo>
                <a:lnTo>
                  <a:pt x="301601" y="4711"/>
                </a:lnTo>
                <a:lnTo>
                  <a:pt x="246208" y="18352"/>
                </a:lnTo>
                <a:lnTo>
                  <a:pt x="194556" y="40182"/>
                </a:lnTo>
                <a:lnTo>
                  <a:pt x="147386" y="69459"/>
                </a:lnTo>
                <a:lnTo>
                  <a:pt x="105440" y="105441"/>
                </a:lnTo>
                <a:lnTo>
                  <a:pt x="69458" y="147389"/>
                </a:lnTo>
                <a:lnTo>
                  <a:pt x="40182" y="194560"/>
                </a:lnTo>
                <a:lnTo>
                  <a:pt x="18352" y="246215"/>
                </a:lnTo>
                <a:lnTo>
                  <a:pt x="4711" y="301610"/>
                </a:lnTo>
                <a:lnTo>
                  <a:pt x="0" y="360006"/>
                </a:lnTo>
                <a:lnTo>
                  <a:pt x="1193" y="389531"/>
                </a:lnTo>
                <a:lnTo>
                  <a:pt x="10462" y="446517"/>
                </a:lnTo>
                <a:lnTo>
                  <a:pt x="28290" y="500132"/>
                </a:lnTo>
                <a:lnTo>
                  <a:pt x="53935" y="549636"/>
                </a:lnTo>
                <a:lnTo>
                  <a:pt x="86657" y="594286"/>
                </a:lnTo>
                <a:lnTo>
                  <a:pt x="125714" y="633343"/>
                </a:lnTo>
                <a:lnTo>
                  <a:pt x="170364" y="666065"/>
                </a:lnTo>
                <a:lnTo>
                  <a:pt x="219868" y="691710"/>
                </a:lnTo>
                <a:lnTo>
                  <a:pt x="273483" y="709538"/>
                </a:lnTo>
                <a:lnTo>
                  <a:pt x="330469" y="718807"/>
                </a:lnTo>
                <a:lnTo>
                  <a:pt x="359994" y="720001"/>
                </a:lnTo>
                <a:lnTo>
                  <a:pt x="389519" y="718807"/>
                </a:lnTo>
                <a:lnTo>
                  <a:pt x="446504" y="709538"/>
                </a:lnTo>
                <a:lnTo>
                  <a:pt x="500119" y="691710"/>
                </a:lnTo>
                <a:lnTo>
                  <a:pt x="549623" y="666065"/>
                </a:lnTo>
                <a:lnTo>
                  <a:pt x="594274" y="633343"/>
                </a:lnTo>
                <a:lnTo>
                  <a:pt x="633331" y="594286"/>
                </a:lnTo>
                <a:lnTo>
                  <a:pt x="666052" y="549636"/>
                </a:lnTo>
                <a:lnTo>
                  <a:pt x="691698" y="500132"/>
                </a:lnTo>
                <a:lnTo>
                  <a:pt x="709525" y="446517"/>
                </a:lnTo>
                <a:lnTo>
                  <a:pt x="718795" y="389531"/>
                </a:lnTo>
                <a:lnTo>
                  <a:pt x="719988" y="360006"/>
                </a:lnTo>
                <a:lnTo>
                  <a:pt x="718795" y="330480"/>
                </a:lnTo>
                <a:lnTo>
                  <a:pt x="709525" y="273491"/>
                </a:lnTo>
                <a:lnTo>
                  <a:pt x="691698" y="219873"/>
                </a:lnTo>
                <a:lnTo>
                  <a:pt x="666052" y="170368"/>
                </a:lnTo>
                <a:lnTo>
                  <a:pt x="633331" y="125716"/>
                </a:lnTo>
                <a:lnTo>
                  <a:pt x="594274" y="86658"/>
                </a:lnTo>
                <a:lnTo>
                  <a:pt x="549623" y="53936"/>
                </a:lnTo>
                <a:lnTo>
                  <a:pt x="500119" y="28290"/>
                </a:lnTo>
                <a:lnTo>
                  <a:pt x="446504" y="10462"/>
                </a:lnTo>
                <a:lnTo>
                  <a:pt x="389519" y="1193"/>
                </a:lnTo>
                <a:lnTo>
                  <a:pt x="359994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pPr defTabSz="913756"/>
            <a:endParaRPr sz="179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9" name="object 13"/>
          <p:cNvSpPr/>
          <p:nvPr/>
        </p:nvSpPr>
        <p:spPr>
          <a:xfrm>
            <a:off x="8080720" y="4337437"/>
            <a:ext cx="719467" cy="719480"/>
          </a:xfrm>
          <a:custGeom>
            <a:avLst/>
            <a:gdLst/>
            <a:ahLst/>
            <a:cxnLst/>
            <a:rect l="l" t="t" r="r" b="b"/>
            <a:pathLst>
              <a:path w="719988" h="720001">
                <a:moveTo>
                  <a:pt x="359994" y="0"/>
                </a:moveTo>
                <a:lnTo>
                  <a:pt x="301601" y="4711"/>
                </a:lnTo>
                <a:lnTo>
                  <a:pt x="246208" y="18352"/>
                </a:lnTo>
                <a:lnTo>
                  <a:pt x="194556" y="40182"/>
                </a:lnTo>
                <a:lnTo>
                  <a:pt x="147386" y="69459"/>
                </a:lnTo>
                <a:lnTo>
                  <a:pt x="105440" y="105441"/>
                </a:lnTo>
                <a:lnTo>
                  <a:pt x="69458" y="147389"/>
                </a:lnTo>
                <a:lnTo>
                  <a:pt x="40182" y="194560"/>
                </a:lnTo>
                <a:lnTo>
                  <a:pt x="18352" y="246215"/>
                </a:lnTo>
                <a:lnTo>
                  <a:pt x="4711" y="301610"/>
                </a:lnTo>
                <a:lnTo>
                  <a:pt x="0" y="360006"/>
                </a:lnTo>
                <a:lnTo>
                  <a:pt x="1193" y="389531"/>
                </a:lnTo>
                <a:lnTo>
                  <a:pt x="10462" y="446517"/>
                </a:lnTo>
                <a:lnTo>
                  <a:pt x="28290" y="500132"/>
                </a:lnTo>
                <a:lnTo>
                  <a:pt x="53935" y="549636"/>
                </a:lnTo>
                <a:lnTo>
                  <a:pt x="86657" y="594286"/>
                </a:lnTo>
                <a:lnTo>
                  <a:pt x="125714" y="633343"/>
                </a:lnTo>
                <a:lnTo>
                  <a:pt x="170364" y="666065"/>
                </a:lnTo>
                <a:lnTo>
                  <a:pt x="219868" y="691710"/>
                </a:lnTo>
                <a:lnTo>
                  <a:pt x="273483" y="709538"/>
                </a:lnTo>
                <a:lnTo>
                  <a:pt x="330469" y="718807"/>
                </a:lnTo>
                <a:lnTo>
                  <a:pt x="359994" y="720001"/>
                </a:lnTo>
                <a:lnTo>
                  <a:pt x="389519" y="718807"/>
                </a:lnTo>
                <a:lnTo>
                  <a:pt x="446504" y="709538"/>
                </a:lnTo>
                <a:lnTo>
                  <a:pt x="500119" y="691710"/>
                </a:lnTo>
                <a:lnTo>
                  <a:pt x="549623" y="666065"/>
                </a:lnTo>
                <a:lnTo>
                  <a:pt x="594274" y="633343"/>
                </a:lnTo>
                <a:lnTo>
                  <a:pt x="633331" y="594286"/>
                </a:lnTo>
                <a:lnTo>
                  <a:pt x="666052" y="549636"/>
                </a:lnTo>
                <a:lnTo>
                  <a:pt x="691698" y="500132"/>
                </a:lnTo>
                <a:lnTo>
                  <a:pt x="709525" y="446517"/>
                </a:lnTo>
                <a:lnTo>
                  <a:pt x="718795" y="389531"/>
                </a:lnTo>
                <a:lnTo>
                  <a:pt x="719988" y="360006"/>
                </a:lnTo>
                <a:lnTo>
                  <a:pt x="718795" y="330480"/>
                </a:lnTo>
                <a:lnTo>
                  <a:pt x="709525" y="273491"/>
                </a:lnTo>
                <a:lnTo>
                  <a:pt x="691698" y="219873"/>
                </a:lnTo>
                <a:lnTo>
                  <a:pt x="666052" y="170368"/>
                </a:lnTo>
                <a:lnTo>
                  <a:pt x="633331" y="125716"/>
                </a:lnTo>
                <a:lnTo>
                  <a:pt x="594274" y="86658"/>
                </a:lnTo>
                <a:lnTo>
                  <a:pt x="549623" y="53936"/>
                </a:lnTo>
                <a:lnTo>
                  <a:pt x="500119" y="28290"/>
                </a:lnTo>
                <a:lnTo>
                  <a:pt x="446504" y="10462"/>
                </a:lnTo>
                <a:lnTo>
                  <a:pt x="389519" y="1193"/>
                </a:lnTo>
                <a:lnTo>
                  <a:pt x="359994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pPr defTabSz="913756"/>
            <a:endParaRPr sz="179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2" name="object 13"/>
          <p:cNvSpPr/>
          <p:nvPr/>
        </p:nvSpPr>
        <p:spPr>
          <a:xfrm>
            <a:off x="10012043" y="1902990"/>
            <a:ext cx="719467" cy="719480"/>
          </a:xfrm>
          <a:custGeom>
            <a:avLst/>
            <a:gdLst/>
            <a:ahLst/>
            <a:cxnLst/>
            <a:rect l="l" t="t" r="r" b="b"/>
            <a:pathLst>
              <a:path w="719988" h="720001">
                <a:moveTo>
                  <a:pt x="359994" y="0"/>
                </a:moveTo>
                <a:lnTo>
                  <a:pt x="301601" y="4711"/>
                </a:lnTo>
                <a:lnTo>
                  <a:pt x="246208" y="18352"/>
                </a:lnTo>
                <a:lnTo>
                  <a:pt x="194556" y="40182"/>
                </a:lnTo>
                <a:lnTo>
                  <a:pt x="147386" y="69459"/>
                </a:lnTo>
                <a:lnTo>
                  <a:pt x="105440" y="105441"/>
                </a:lnTo>
                <a:lnTo>
                  <a:pt x="69458" y="147389"/>
                </a:lnTo>
                <a:lnTo>
                  <a:pt x="40182" y="194560"/>
                </a:lnTo>
                <a:lnTo>
                  <a:pt x="18352" y="246215"/>
                </a:lnTo>
                <a:lnTo>
                  <a:pt x="4711" y="301610"/>
                </a:lnTo>
                <a:lnTo>
                  <a:pt x="0" y="360006"/>
                </a:lnTo>
                <a:lnTo>
                  <a:pt x="1193" y="389531"/>
                </a:lnTo>
                <a:lnTo>
                  <a:pt x="10462" y="446517"/>
                </a:lnTo>
                <a:lnTo>
                  <a:pt x="28290" y="500132"/>
                </a:lnTo>
                <a:lnTo>
                  <a:pt x="53935" y="549636"/>
                </a:lnTo>
                <a:lnTo>
                  <a:pt x="86657" y="594286"/>
                </a:lnTo>
                <a:lnTo>
                  <a:pt x="125714" y="633343"/>
                </a:lnTo>
                <a:lnTo>
                  <a:pt x="170364" y="666065"/>
                </a:lnTo>
                <a:lnTo>
                  <a:pt x="219868" y="691710"/>
                </a:lnTo>
                <a:lnTo>
                  <a:pt x="273483" y="709538"/>
                </a:lnTo>
                <a:lnTo>
                  <a:pt x="330469" y="718807"/>
                </a:lnTo>
                <a:lnTo>
                  <a:pt x="359994" y="720001"/>
                </a:lnTo>
                <a:lnTo>
                  <a:pt x="389519" y="718807"/>
                </a:lnTo>
                <a:lnTo>
                  <a:pt x="446504" y="709538"/>
                </a:lnTo>
                <a:lnTo>
                  <a:pt x="500119" y="691710"/>
                </a:lnTo>
                <a:lnTo>
                  <a:pt x="549623" y="666065"/>
                </a:lnTo>
                <a:lnTo>
                  <a:pt x="594274" y="633343"/>
                </a:lnTo>
                <a:lnTo>
                  <a:pt x="633331" y="594286"/>
                </a:lnTo>
                <a:lnTo>
                  <a:pt x="666052" y="549636"/>
                </a:lnTo>
                <a:lnTo>
                  <a:pt x="691698" y="500132"/>
                </a:lnTo>
                <a:lnTo>
                  <a:pt x="709525" y="446517"/>
                </a:lnTo>
                <a:lnTo>
                  <a:pt x="718795" y="389531"/>
                </a:lnTo>
                <a:lnTo>
                  <a:pt x="719988" y="360006"/>
                </a:lnTo>
                <a:lnTo>
                  <a:pt x="718795" y="330480"/>
                </a:lnTo>
                <a:lnTo>
                  <a:pt x="709525" y="273491"/>
                </a:lnTo>
                <a:lnTo>
                  <a:pt x="691698" y="219873"/>
                </a:lnTo>
                <a:lnTo>
                  <a:pt x="666052" y="170368"/>
                </a:lnTo>
                <a:lnTo>
                  <a:pt x="633331" y="125716"/>
                </a:lnTo>
                <a:lnTo>
                  <a:pt x="594274" y="86658"/>
                </a:lnTo>
                <a:lnTo>
                  <a:pt x="549623" y="53936"/>
                </a:lnTo>
                <a:lnTo>
                  <a:pt x="500119" y="28290"/>
                </a:lnTo>
                <a:lnTo>
                  <a:pt x="446504" y="10462"/>
                </a:lnTo>
                <a:lnTo>
                  <a:pt x="389519" y="1193"/>
                </a:lnTo>
                <a:lnTo>
                  <a:pt x="359994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pPr defTabSz="913756"/>
            <a:endParaRPr sz="179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5" name="object 13"/>
          <p:cNvSpPr/>
          <p:nvPr/>
        </p:nvSpPr>
        <p:spPr>
          <a:xfrm>
            <a:off x="8080720" y="3107507"/>
            <a:ext cx="719467" cy="719480"/>
          </a:xfrm>
          <a:custGeom>
            <a:avLst/>
            <a:gdLst/>
            <a:ahLst/>
            <a:cxnLst/>
            <a:rect l="l" t="t" r="r" b="b"/>
            <a:pathLst>
              <a:path w="719988" h="720001">
                <a:moveTo>
                  <a:pt x="359994" y="0"/>
                </a:moveTo>
                <a:lnTo>
                  <a:pt x="301601" y="4711"/>
                </a:lnTo>
                <a:lnTo>
                  <a:pt x="246208" y="18352"/>
                </a:lnTo>
                <a:lnTo>
                  <a:pt x="194556" y="40182"/>
                </a:lnTo>
                <a:lnTo>
                  <a:pt x="147386" y="69459"/>
                </a:lnTo>
                <a:lnTo>
                  <a:pt x="105440" y="105441"/>
                </a:lnTo>
                <a:lnTo>
                  <a:pt x="69458" y="147389"/>
                </a:lnTo>
                <a:lnTo>
                  <a:pt x="40182" y="194560"/>
                </a:lnTo>
                <a:lnTo>
                  <a:pt x="18352" y="246215"/>
                </a:lnTo>
                <a:lnTo>
                  <a:pt x="4711" y="301610"/>
                </a:lnTo>
                <a:lnTo>
                  <a:pt x="0" y="360006"/>
                </a:lnTo>
                <a:lnTo>
                  <a:pt x="1193" y="389531"/>
                </a:lnTo>
                <a:lnTo>
                  <a:pt x="10462" y="446517"/>
                </a:lnTo>
                <a:lnTo>
                  <a:pt x="28290" y="500132"/>
                </a:lnTo>
                <a:lnTo>
                  <a:pt x="53935" y="549636"/>
                </a:lnTo>
                <a:lnTo>
                  <a:pt x="86657" y="594286"/>
                </a:lnTo>
                <a:lnTo>
                  <a:pt x="125714" y="633343"/>
                </a:lnTo>
                <a:lnTo>
                  <a:pt x="170364" y="666065"/>
                </a:lnTo>
                <a:lnTo>
                  <a:pt x="219868" y="691710"/>
                </a:lnTo>
                <a:lnTo>
                  <a:pt x="273483" y="709538"/>
                </a:lnTo>
                <a:lnTo>
                  <a:pt x="330469" y="718807"/>
                </a:lnTo>
                <a:lnTo>
                  <a:pt x="359994" y="720001"/>
                </a:lnTo>
                <a:lnTo>
                  <a:pt x="389519" y="718807"/>
                </a:lnTo>
                <a:lnTo>
                  <a:pt x="446504" y="709538"/>
                </a:lnTo>
                <a:lnTo>
                  <a:pt x="500119" y="691710"/>
                </a:lnTo>
                <a:lnTo>
                  <a:pt x="549623" y="666065"/>
                </a:lnTo>
                <a:lnTo>
                  <a:pt x="594274" y="633343"/>
                </a:lnTo>
                <a:lnTo>
                  <a:pt x="633331" y="594286"/>
                </a:lnTo>
                <a:lnTo>
                  <a:pt x="666052" y="549636"/>
                </a:lnTo>
                <a:lnTo>
                  <a:pt x="691698" y="500132"/>
                </a:lnTo>
                <a:lnTo>
                  <a:pt x="709525" y="446517"/>
                </a:lnTo>
                <a:lnTo>
                  <a:pt x="718795" y="389531"/>
                </a:lnTo>
                <a:lnTo>
                  <a:pt x="719988" y="360006"/>
                </a:lnTo>
                <a:lnTo>
                  <a:pt x="718795" y="330480"/>
                </a:lnTo>
                <a:lnTo>
                  <a:pt x="709525" y="273491"/>
                </a:lnTo>
                <a:lnTo>
                  <a:pt x="691698" y="219873"/>
                </a:lnTo>
                <a:lnTo>
                  <a:pt x="666052" y="170368"/>
                </a:lnTo>
                <a:lnTo>
                  <a:pt x="633331" y="125716"/>
                </a:lnTo>
                <a:lnTo>
                  <a:pt x="594274" y="86658"/>
                </a:lnTo>
                <a:lnTo>
                  <a:pt x="549623" y="53936"/>
                </a:lnTo>
                <a:lnTo>
                  <a:pt x="500119" y="28290"/>
                </a:lnTo>
                <a:lnTo>
                  <a:pt x="446504" y="10462"/>
                </a:lnTo>
                <a:lnTo>
                  <a:pt x="389519" y="1193"/>
                </a:lnTo>
                <a:lnTo>
                  <a:pt x="359994" y="0"/>
                </a:lnTo>
                <a:close/>
              </a:path>
            </a:pathLst>
          </a:custGeom>
          <a:solidFill>
            <a:srgbClr val="E6E7E8"/>
          </a:solidFill>
        </p:spPr>
        <p:txBody>
          <a:bodyPr wrap="square" lIns="0" tIns="0" rIns="0" bIns="0" rtlCol="0">
            <a:noAutofit/>
          </a:bodyPr>
          <a:lstStyle/>
          <a:p>
            <a:pPr defTabSz="913756"/>
            <a:endParaRPr sz="1798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7" name="Title 1"/>
          <p:cNvSpPr txBox="1">
            <a:spLocks/>
          </p:cNvSpPr>
          <p:nvPr/>
        </p:nvSpPr>
        <p:spPr>
          <a:xfrm>
            <a:off x="3646668" y="1442881"/>
            <a:ext cx="2047686" cy="4390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000" marR="134249">
              <a:lnSpc>
                <a:spcPct val="107200"/>
              </a:lnSpc>
            </a:pPr>
            <a:r>
              <a:rPr lang="ru-RU" sz="1800" b="1" dirty="0" smtClean="0">
                <a:solidFill>
                  <a:srgbClr val="032660"/>
                </a:solidFill>
                <a:latin typeface="Arial"/>
                <a:cs typeface="Arial"/>
              </a:rPr>
              <a:t>Много удобств</a:t>
            </a:r>
            <a:endParaRPr lang="ru-RU" sz="1800" b="1" dirty="0">
              <a:solidFill>
                <a:srgbClr val="032660"/>
              </a:solidFill>
              <a:latin typeface="Arial"/>
              <a:cs typeface="Arial"/>
            </a:endParaRPr>
          </a:p>
        </p:txBody>
      </p:sp>
      <p:sp>
        <p:nvSpPr>
          <p:cNvPr id="588" name="Title 1"/>
          <p:cNvSpPr txBox="1">
            <a:spLocks/>
          </p:cNvSpPr>
          <p:nvPr/>
        </p:nvSpPr>
        <p:spPr>
          <a:xfrm>
            <a:off x="8034250" y="1442881"/>
            <a:ext cx="2047686" cy="43900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000" marR="134249">
              <a:lnSpc>
                <a:spcPct val="107200"/>
              </a:lnSpc>
            </a:pPr>
            <a:r>
              <a:rPr lang="ru-RU" sz="1800" b="1" dirty="0" smtClean="0">
                <a:solidFill>
                  <a:srgbClr val="032660"/>
                </a:solidFill>
                <a:latin typeface="Arial"/>
                <a:cs typeface="Arial"/>
              </a:rPr>
              <a:t>Много выгоды</a:t>
            </a:r>
            <a:endParaRPr lang="ru-RU" sz="1800" b="1" dirty="0">
              <a:solidFill>
                <a:srgbClr val="032660"/>
              </a:solidFill>
              <a:latin typeface="Arial"/>
              <a:cs typeface="Arial"/>
            </a:endParaRPr>
          </a:p>
        </p:txBody>
      </p:sp>
      <p:sp>
        <p:nvSpPr>
          <p:cNvPr id="75" name="object 94"/>
          <p:cNvSpPr txBox="1"/>
          <p:nvPr/>
        </p:nvSpPr>
        <p:spPr>
          <a:xfrm>
            <a:off x="8078788" y="2707742"/>
            <a:ext cx="1868875" cy="28004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ru-RU"/>
            </a:defPPr>
            <a:lvl1pPr marL="12691" marR="12691" defTabSz="913756">
              <a:lnSpc>
                <a:spcPts val="1099"/>
              </a:lnSpc>
              <a:defRPr sz="1000">
                <a:solidFill>
                  <a:srgbClr val="828282"/>
                </a:solidFill>
                <a:latin typeface="Arial"/>
                <a:cs typeface="Arial"/>
              </a:defRPr>
            </a:lvl1pPr>
          </a:lstStyle>
          <a:p>
            <a:r>
              <a:rPr lang="ru-RU" sz="800" dirty="0">
                <a:solidFill>
                  <a:srgbClr val="113D70"/>
                </a:solidFill>
              </a:rPr>
              <a:t>Программа </a:t>
            </a:r>
            <a:r>
              <a:rPr lang="ru-RU" sz="800" dirty="0" smtClean="0">
                <a:solidFill>
                  <a:srgbClr val="113D70"/>
                </a:solidFill>
              </a:rPr>
              <a:t>лояльности </a:t>
            </a:r>
            <a:endParaRPr lang="ru-RU" sz="800" dirty="0">
              <a:solidFill>
                <a:srgbClr val="113D70"/>
              </a:solidFill>
            </a:endParaRPr>
          </a:p>
          <a:p>
            <a:r>
              <a:rPr lang="ru-RU" sz="800" dirty="0" smtClean="0"/>
              <a:t>платежной </a:t>
            </a:r>
            <a:r>
              <a:rPr lang="ru-RU" sz="800" dirty="0"/>
              <a:t>системы </a:t>
            </a:r>
            <a:r>
              <a:rPr lang="ru-RU" sz="800" dirty="0">
                <a:solidFill>
                  <a:srgbClr val="113D70"/>
                </a:solidFill>
              </a:rPr>
              <a:t>«</a:t>
            </a:r>
            <a:r>
              <a:rPr lang="ru-RU" sz="800" dirty="0" smtClean="0">
                <a:solidFill>
                  <a:srgbClr val="113D70"/>
                </a:solidFill>
              </a:rPr>
              <a:t>Мир»</a:t>
            </a:r>
            <a:endParaRPr sz="800" dirty="0">
              <a:solidFill>
                <a:srgbClr val="113D70"/>
              </a:solidFill>
            </a:endParaRPr>
          </a:p>
        </p:txBody>
      </p:sp>
      <p:sp>
        <p:nvSpPr>
          <p:cNvPr id="76" name="object 23"/>
          <p:cNvSpPr txBox="1"/>
          <p:nvPr/>
        </p:nvSpPr>
        <p:spPr>
          <a:xfrm>
            <a:off x="10010749" y="2703915"/>
            <a:ext cx="2090304" cy="38991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100"/>
              </a:lnSpc>
            </a:pPr>
            <a:r>
              <a:rPr sz="800" dirty="0" smtClean="0">
                <a:solidFill>
                  <a:srgbClr val="828282"/>
                </a:solidFill>
                <a:latin typeface="Arial"/>
                <a:cs typeface="Arial"/>
              </a:rPr>
              <a:t>Пере</a:t>
            </a:r>
            <a:r>
              <a:rPr sz="800" spc="-15" dirty="0" smtClean="0">
                <a:solidFill>
                  <a:srgbClr val="828282"/>
                </a:solidFill>
                <a:latin typeface="Arial"/>
                <a:cs typeface="Arial"/>
              </a:rPr>
              <a:t>в</a:t>
            </a:r>
            <a:r>
              <a:rPr sz="800" spc="-30" dirty="0" smtClean="0">
                <a:solidFill>
                  <a:srgbClr val="828282"/>
                </a:solidFill>
                <a:latin typeface="Arial"/>
                <a:cs typeface="Arial"/>
              </a:rPr>
              <a:t>о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ды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sz="800" dirty="0" smtClean="0">
                <a:solidFill>
                  <a:srgbClr val="828282"/>
                </a:solidFill>
                <a:latin typeface="Arial"/>
                <a:cs typeface="Arial"/>
              </a:rPr>
              <a:t>по реквизи</a:t>
            </a:r>
            <a:r>
              <a:rPr sz="800" spc="-15" dirty="0" smtClean="0">
                <a:solidFill>
                  <a:srgbClr val="828282"/>
                </a:solidFill>
                <a:latin typeface="Arial"/>
                <a:cs typeface="Arial"/>
              </a:rPr>
              <a:t>т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ам</a:t>
            </a:r>
            <a:r>
              <a:rPr lang="en-US" sz="800" dirty="0">
                <a:latin typeface="Arial"/>
                <a:cs typeface="Arial"/>
              </a:rPr>
              <a:t> </a:t>
            </a:r>
            <a:r>
              <a:rPr sz="800" dirty="0" smtClean="0">
                <a:solidFill>
                  <a:srgbClr val="828282"/>
                </a:solidFill>
                <a:latin typeface="Arial"/>
                <a:cs typeface="Arial"/>
              </a:rPr>
              <a:t>в ин</a:t>
            </a:r>
            <a:r>
              <a:rPr sz="800" spc="-15" dirty="0" smtClean="0">
                <a:solidFill>
                  <a:srgbClr val="828282"/>
                </a:solidFill>
                <a:latin typeface="Arial"/>
                <a:cs typeface="Arial"/>
              </a:rPr>
              <a:t>т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ерн</a:t>
            </a:r>
            <a:r>
              <a:rPr sz="800" spc="-40" dirty="0" smtClean="0">
                <a:solidFill>
                  <a:srgbClr val="828282"/>
                </a:solidFill>
                <a:latin typeface="Arial"/>
                <a:cs typeface="Arial"/>
              </a:rPr>
              <a:t>е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т</a:t>
            </a:r>
            <a:r>
              <a:rPr lang="ru-RU" sz="800" spc="0" dirty="0" smtClean="0">
                <a:solidFill>
                  <a:srgbClr val="828282"/>
                </a:solidFill>
                <a:latin typeface="Arial"/>
                <a:cs typeface="Arial"/>
              </a:rPr>
              <a:t>-банке/</a:t>
            </a:r>
            <a:r>
              <a:rPr lang="en-US" sz="800" dirty="0" smtClean="0">
                <a:solidFill>
                  <a:srgbClr val="828282"/>
                </a:solidFill>
                <a:latin typeface="Arial"/>
                <a:cs typeface="Arial"/>
              </a:rPr>
              <a:t/>
            </a:r>
            <a:br>
              <a:rPr lang="en-US" sz="800" dirty="0" smtClean="0">
                <a:solidFill>
                  <a:srgbClr val="828282"/>
                </a:solidFill>
                <a:latin typeface="Arial"/>
                <a:cs typeface="Arial"/>
              </a:rPr>
            </a:br>
            <a:r>
              <a:rPr lang="ru-RU" sz="800" spc="0" dirty="0" smtClean="0">
                <a:solidFill>
                  <a:srgbClr val="828282"/>
                </a:solidFill>
                <a:latin typeface="Arial"/>
                <a:cs typeface="Arial"/>
              </a:rPr>
              <a:t>мобильном </a:t>
            </a:r>
            <a:r>
              <a:rPr sz="800" spc="-30" dirty="0" smtClean="0">
                <a:solidFill>
                  <a:srgbClr val="828282"/>
                </a:solidFill>
                <a:latin typeface="Arial"/>
                <a:cs typeface="Arial"/>
              </a:rPr>
              <a:t>б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ан</a:t>
            </a:r>
            <a:r>
              <a:rPr sz="800" spc="10" dirty="0" smtClean="0">
                <a:solidFill>
                  <a:srgbClr val="828282"/>
                </a:solidFill>
                <a:latin typeface="Arial"/>
                <a:cs typeface="Arial"/>
              </a:rPr>
              <a:t>к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е</a:t>
            </a:r>
            <a:r>
              <a:rPr lang="en-US" sz="800" dirty="0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sz="800" spc="-15" dirty="0" smtClean="0">
                <a:solidFill>
                  <a:srgbClr val="113D70"/>
                </a:solidFill>
                <a:latin typeface="Arial"/>
                <a:cs typeface="Arial"/>
              </a:rPr>
              <a:t>б</a:t>
            </a:r>
            <a:r>
              <a:rPr sz="800" spc="-30" dirty="0" smtClean="0">
                <a:solidFill>
                  <a:srgbClr val="113D70"/>
                </a:solidFill>
                <a:latin typeface="Arial"/>
                <a:cs typeface="Arial"/>
              </a:rPr>
              <a:t>е</a:t>
            </a:r>
            <a:r>
              <a:rPr sz="800" spc="0" dirty="0" smtClean="0">
                <a:solidFill>
                  <a:srgbClr val="113D70"/>
                </a:solidFill>
                <a:latin typeface="Arial"/>
                <a:cs typeface="Arial"/>
              </a:rPr>
              <a:t>з </a:t>
            </a:r>
            <a:r>
              <a:rPr sz="800" spc="10" dirty="0" smtClean="0">
                <a:solidFill>
                  <a:srgbClr val="113D70"/>
                </a:solidFill>
                <a:latin typeface="Arial"/>
                <a:cs typeface="Arial"/>
              </a:rPr>
              <a:t>к</a:t>
            </a:r>
            <a:r>
              <a:rPr sz="800" spc="0" dirty="0" smtClean="0">
                <a:solidFill>
                  <a:srgbClr val="113D70"/>
                </a:solidFill>
                <a:latin typeface="Arial"/>
                <a:cs typeface="Arial"/>
              </a:rPr>
              <a:t>омиссии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77" name="object 24"/>
          <p:cNvSpPr txBox="1"/>
          <p:nvPr/>
        </p:nvSpPr>
        <p:spPr>
          <a:xfrm>
            <a:off x="8085071" y="3889007"/>
            <a:ext cx="2128604" cy="3162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0">
              <a:lnSpc>
                <a:spcPts val="1100"/>
              </a:lnSpc>
            </a:pPr>
            <a:r>
              <a:rPr sz="800" dirty="0" smtClean="0">
                <a:solidFill>
                  <a:srgbClr val="113D70"/>
                </a:solidFill>
                <a:latin typeface="Arial"/>
                <a:cs typeface="Arial"/>
              </a:rPr>
              <a:t>Беспл</a:t>
            </a:r>
            <a:r>
              <a:rPr sz="800" spc="-25" dirty="0" smtClean="0">
                <a:solidFill>
                  <a:srgbClr val="113D70"/>
                </a:solidFill>
                <a:latin typeface="Arial"/>
                <a:cs typeface="Arial"/>
              </a:rPr>
              <a:t>а</a:t>
            </a:r>
            <a:r>
              <a:rPr sz="800" spc="0" dirty="0" smtClean="0">
                <a:solidFill>
                  <a:srgbClr val="113D70"/>
                </a:solidFill>
                <a:latin typeface="Arial"/>
                <a:cs typeface="Arial"/>
              </a:rPr>
              <a:t>тное снятие наличных</a:t>
            </a:r>
            <a:r>
              <a:rPr lang="ru-RU" sz="800" spc="0" dirty="0" smtClean="0">
                <a:solidFill>
                  <a:srgbClr val="113D70"/>
                </a:solidFill>
                <a:latin typeface="Arial"/>
                <a:cs typeface="Arial"/>
              </a:rPr>
              <a:t> </a:t>
            </a:r>
            <a:r>
              <a:rPr lang="en-US" sz="800" spc="0" dirty="0" smtClean="0">
                <a:solidFill>
                  <a:srgbClr val="113D70"/>
                </a:solidFill>
                <a:latin typeface="Arial"/>
                <a:cs typeface="Arial"/>
              </a:rPr>
              <a:t/>
            </a:r>
            <a:br>
              <a:rPr lang="en-US" sz="800" spc="0" dirty="0" smtClean="0">
                <a:solidFill>
                  <a:srgbClr val="113D70"/>
                </a:solidFill>
                <a:latin typeface="Arial"/>
                <a:cs typeface="Arial"/>
              </a:rPr>
            </a:br>
            <a:r>
              <a:rPr lang="ru-RU" sz="800" dirty="0" smtClean="0">
                <a:solidFill>
                  <a:srgbClr val="828282"/>
                </a:solidFill>
                <a:latin typeface="Arial"/>
                <a:cs typeface="Arial"/>
              </a:rPr>
              <a:t>в </a:t>
            </a:r>
            <a:r>
              <a:rPr lang="ru-RU" sz="800" dirty="0">
                <a:solidFill>
                  <a:srgbClr val="828282"/>
                </a:solidFill>
                <a:latin typeface="Arial"/>
                <a:cs typeface="Arial"/>
              </a:rPr>
              <a:t>любых банкоматах на территории </a:t>
            </a:r>
            <a:r>
              <a:rPr lang="en-US" sz="800" dirty="0" smtClean="0">
                <a:solidFill>
                  <a:srgbClr val="828282"/>
                </a:solidFill>
                <a:latin typeface="Arial"/>
                <a:cs typeface="Arial"/>
              </a:rPr>
              <a:t/>
            </a:r>
            <a:br>
              <a:rPr lang="en-US" sz="800" dirty="0" smtClean="0">
                <a:solidFill>
                  <a:srgbClr val="828282"/>
                </a:solidFill>
                <a:latin typeface="Arial"/>
                <a:cs typeface="Arial"/>
              </a:rPr>
            </a:br>
            <a:r>
              <a:rPr lang="ru-RU" sz="800" dirty="0" smtClean="0">
                <a:solidFill>
                  <a:srgbClr val="828282"/>
                </a:solidFill>
                <a:latin typeface="Arial"/>
                <a:cs typeface="Arial"/>
              </a:rPr>
              <a:t>России</a:t>
            </a:r>
            <a:endParaRPr sz="800" dirty="0">
              <a:solidFill>
                <a:srgbClr val="828282"/>
              </a:solidFill>
              <a:latin typeface="Arial"/>
              <a:cs typeface="Arial"/>
            </a:endParaRPr>
          </a:p>
        </p:txBody>
      </p:sp>
      <p:sp>
        <p:nvSpPr>
          <p:cNvPr id="78" name="object 25"/>
          <p:cNvSpPr txBox="1"/>
          <p:nvPr/>
        </p:nvSpPr>
        <p:spPr>
          <a:xfrm>
            <a:off x="10010748" y="3886802"/>
            <a:ext cx="1005205" cy="3467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1100"/>
              </a:lnSpc>
            </a:pPr>
            <a:r>
              <a:rPr sz="800" dirty="0" smtClean="0">
                <a:solidFill>
                  <a:srgbClr val="828282"/>
                </a:solidFill>
                <a:latin typeface="Arial"/>
                <a:cs typeface="Arial"/>
              </a:rPr>
              <a:t>Опл</a:t>
            </a:r>
            <a:r>
              <a:rPr sz="800" spc="-30" dirty="0" smtClean="0">
                <a:solidFill>
                  <a:srgbClr val="828282"/>
                </a:solidFill>
                <a:latin typeface="Arial"/>
                <a:cs typeface="Arial"/>
              </a:rPr>
              <a:t>а</a:t>
            </a:r>
            <a:r>
              <a:rPr sz="800" spc="-15" dirty="0" smtClean="0">
                <a:solidFill>
                  <a:srgbClr val="828282"/>
                </a:solidFill>
                <a:latin typeface="Arial"/>
                <a:cs typeface="Arial"/>
              </a:rPr>
              <a:t>т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а Ж</a:t>
            </a:r>
            <a:r>
              <a:rPr sz="800" spc="10" dirty="0" smtClean="0">
                <a:solidFill>
                  <a:srgbClr val="828282"/>
                </a:solidFill>
                <a:latin typeface="Arial"/>
                <a:cs typeface="Arial"/>
              </a:rPr>
              <a:t>К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У :</a:t>
            </a:r>
            <a:endParaRPr sz="800" dirty="0">
              <a:latin typeface="Arial"/>
              <a:cs typeface="Arial"/>
            </a:endParaRPr>
          </a:p>
          <a:p>
            <a:pPr marL="12700">
              <a:lnSpc>
                <a:spcPts val="1100"/>
              </a:lnSpc>
            </a:pPr>
            <a:r>
              <a:rPr sz="800" spc="-15" dirty="0" smtClean="0">
                <a:solidFill>
                  <a:srgbClr val="113D70"/>
                </a:solidFill>
                <a:latin typeface="Arial"/>
                <a:cs typeface="Arial"/>
              </a:rPr>
              <a:t>б</a:t>
            </a:r>
            <a:r>
              <a:rPr sz="800" spc="-30" dirty="0" smtClean="0">
                <a:solidFill>
                  <a:srgbClr val="113D70"/>
                </a:solidFill>
                <a:latin typeface="Arial"/>
                <a:cs typeface="Arial"/>
              </a:rPr>
              <a:t>е</a:t>
            </a:r>
            <a:r>
              <a:rPr sz="800" spc="0" dirty="0" smtClean="0">
                <a:solidFill>
                  <a:srgbClr val="113D70"/>
                </a:solidFill>
                <a:latin typeface="Arial"/>
                <a:cs typeface="Arial"/>
              </a:rPr>
              <a:t>з </a:t>
            </a:r>
            <a:r>
              <a:rPr sz="800" spc="10" dirty="0" smtClean="0">
                <a:solidFill>
                  <a:srgbClr val="113D70"/>
                </a:solidFill>
                <a:latin typeface="Arial"/>
                <a:cs typeface="Arial"/>
              </a:rPr>
              <a:t>к</a:t>
            </a:r>
            <a:r>
              <a:rPr sz="800" spc="0" dirty="0" smtClean="0">
                <a:solidFill>
                  <a:srgbClr val="113D70"/>
                </a:solidFill>
                <a:latin typeface="Arial"/>
                <a:cs typeface="Arial"/>
              </a:rPr>
              <a:t>омиссии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79" name="object 135"/>
          <p:cNvSpPr txBox="1"/>
          <p:nvPr/>
        </p:nvSpPr>
        <p:spPr>
          <a:xfrm>
            <a:off x="8078788" y="5117173"/>
            <a:ext cx="3089544" cy="64130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ts val="1100"/>
              </a:lnSpc>
            </a:pPr>
            <a:r>
              <a:rPr sz="800" dirty="0" smtClean="0">
                <a:solidFill>
                  <a:srgbClr val="113D70"/>
                </a:solidFill>
                <a:latin typeface="Arial"/>
                <a:cs typeface="Arial"/>
              </a:rPr>
              <a:t>Беспл</a:t>
            </a:r>
            <a:r>
              <a:rPr sz="800" spc="-30" dirty="0" smtClean="0">
                <a:solidFill>
                  <a:srgbClr val="113D70"/>
                </a:solidFill>
                <a:latin typeface="Arial"/>
                <a:cs typeface="Arial"/>
              </a:rPr>
              <a:t>а</a:t>
            </a:r>
            <a:r>
              <a:rPr sz="800" spc="0" dirty="0" smtClean="0">
                <a:solidFill>
                  <a:srgbClr val="113D70"/>
                </a:solidFill>
                <a:latin typeface="Arial"/>
                <a:cs typeface="Arial"/>
              </a:rPr>
              <a:t>тные пере</a:t>
            </a:r>
            <a:r>
              <a:rPr sz="800" spc="-15" dirty="0" smtClean="0">
                <a:solidFill>
                  <a:srgbClr val="113D70"/>
                </a:solidFill>
                <a:latin typeface="Arial"/>
                <a:cs typeface="Arial"/>
              </a:rPr>
              <a:t>в</a:t>
            </a:r>
            <a:r>
              <a:rPr sz="800" spc="-30" dirty="0" smtClean="0">
                <a:solidFill>
                  <a:srgbClr val="113D70"/>
                </a:solidFill>
                <a:latin typeface="Arial"/>
                <a:cs typeface="Arial"/>
              </a:rPr>
              <a:t>о</a:t>
            </a:r>
            <a:r>
              <a:rPr sz="800" spc="0" dirty="0" smtClean="0">
                <a:solidFill>
                  <a:srgbClr val="113D70"/>
                </a:solidFill>
                <a:latin typeface="Arial"/>
                <a:cs typeface="Arial"/>
              </a:rPr>
              <a:t>ды </a:t>
            </a:r>
            <a:endParaRPr lang="ru-RU" sz="800" spc="0" dirty="0" smtClean="0">
              <a:solidFill>
                <a:srgbClr val="113D70"/>
              </a:solidFill>
              <a:latin typeface="Arial"/>
              <a:cs typeface="Arial"/>
            </a:endParaRPr>
          </a:p>
          <a:p>
            <a:pPr marL="12700" marR="12700">
              <a:lnSpc>
                <a:spcPts val="1100"/>
              </a:lnSpc>
            </a:pP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на </a:t>
            </a:r>
            <a:r>
              <a:rPr sz="800" spc="25" dirty="0" smtClean="0">
                <a:solidFill>
                  <a:srgbClr val="828282"/>
                </a:solidFill>
                <a:latin typeface="Arial"/>
                <a:cs typeface="Arial"/>
              </a:rPr>
              <a:t>к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а</a:t>
            </a:r>
            <a:r>
              <a:rPr sz="800" spc="-30" dirty="0" smtClean="0">
                <a:solidFill>
                  <a:srgbClr val="828282"/>
                </a:solidFill>
                <a:latin typeface="Arial"/>
                <a:cs typeface="Arial"/>
              </a:rPr>
              <a:t>р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ты д</a:t>
            </a:r>
            <a:r>
              <a:rPr sz="800" spc="-15" dirty="0" smtClean="0">
                <a:solidFill>
                  <a:srgbClr val="828282"/>
                </a:solidFill>
                <a:latin typeface="Arial"/>
                <a:cs typeface="Arial"/>
              </a:rPr>
              <a:t>р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угих </a:t>
            </a:r>
            <a:r>
              <a:rPr sz="800" spc="-30" dirty="0" smtClean="0">
                <a:solidFill>
                  <a:srgbClr val="828282"/>
                </a:solidFill>
                <a:latin typeface="Arial"/>
                <a:cs typeface="Arial"/>
              </a:rPr>
              <a:t>б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ан</a:t>
            </a:r>
            <a:r>
              <a:rPr sz="800" spc="10" dirty="0" smtClean="0">
                <a:solidFill>
                  <a:srgbClr val="828282"/>
                </a:solidFill>
                <a:latin typeface="Arial"/>
                <a:cs typeface="Arial"/>
              </a:rPr>
              <a:t>к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ов: операции на об</a:t>
            </a:r>
            <a:r>
              <a:rPr sz="800" spc="10" dirty="0" smtClean="0">
                <a:solidFill>
                  <a:srgbClr val="828282"/>
                </a:solidFill>
                <a:latin typeface="Arial"/>
                <a:cs typeface="Arial"/>
              </a:rPr>
              <a:t>щ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ую с</a:t>
            </a:r>
            <a:r>
              <a:rPr sz="800" spc="-15" dirty="0" smtClean="0">
                <a:solidFill>
                  <a:srgbClr val="828282"/>
                </a:solidFill>
                <a:latin typeface="Arial"/>
                <a:cs typeface="Arial"/>
              </a:rPr>
              <a:t>у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м</a:t>
            </a:r>
            <a:r>
              <a:rPr sz="800" spc="10" dirty="0" smtClean="0">
                <a:solidFill>
                  <a:srgbClr val="828282"/>
                </a:solidFill>
                <a:latin typeface="Arial"/>
                <a:cs typeface="Arial"/>
              </a:rPr>
              <a:t>м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у </a:t>
            </a:r>
            <a:r>
              <a:rPr lang="en-US" sz="800" spc="0" dirty="0" smtClean="0">
                <a:solidFill>
                  <a:srgbClr val="828282"/>
                </a:solidFill>
                <a:latin typeface="Arial"/>
                <a:cs typeface="Arial"/>
              </a:rPr>
              <a:t/>
            </a:r>
            <a:br>
              <a:rPr lang="en-US" sz="800" spc="0" dirty="0" smtClean="0">
                <a:solidFill>
                  <a:srgbClr val="828282"/>
                </a:solidFill>
                <a:latin typeface="Arial"/>
                <a:cs typeface="Arial"/>
              </a:rPr>
            </a:b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не б</a:t>
            </a:r>
            <a:r>
              <a:rPr sz="800" spc="-30" dirty="0" smtClean="0">
                <a:solidFill>
                  <a:srgbClr val="828282"/>
                </a:solidFill>
                <a:latin typeface="Arial"/>
                <a:cs typeface="Arial"/>
              </a:rPr>
              <a:t>о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лее</a:t>
            </a:r>
            <a:r>
              <a:rPr lang="ru-RU" sz="800" spc="0" dirty="0" smtClean="0">
                <a:solidFill>
                  <a:srgbClr val="828282"/>
                </a:solidFill>
                <a:latin typeface="Arial"/>
                <a:cs typeface="Arial"/>
              </a:rPr>
              <a:t> </a:t>
            </a:r>
            <a:r>
              <a:rPr sz="800" dirty="0" smtClean="0">
                <a:solidFill>
                  <a:srgbClr val="828282"/>
                </a:solidFill>
                <a:latin typeface="Arial"/>
                <a:cs typeface="Arial"/>
              </a:rPr>
              <a:t>1</a:t>
            </a:r>
            <a:r>
              <a:rPr lang="ru-RU" sz="800" dirty="0" smtClean="0">
                <a:solidFill>
                  <a:srgbClr val="828282"/>
                </a:solidFill>
                <a:latin typeface="Arial"/>
                <a:cs typeface="Arial"/>
              </a:rPr>
              <a:t>5</a:t>
            </a:r>
            <a:r>
              <a:rPr sz="800" dirty="0" smtClean="0">
                <a:solidFill>
                  <a:srgbClr val="828282"/>
                </a:solidFill>
                <a:latin typeface="Arial"/>
                <a:cs typeface="Arial"/>
              </a:rPr>
              <a:t> тыс. </a:t>
            </a:r>
            <a:r>
              <a:rPr sz="800" spc="-15" dirty="0" smtClean="0">
                <a:solidFill>
                  <a:srgbClr val="828282"/>
                </a:solidFill>
                <a:latin typeface="Arial"/>
                <a:cs typeface="Arial"/>
              </a:rPr>
              <a:t>р</a:t>
            </a:r>
            <a:r>
              <a:rPr sz="800" spc="10" dirty="0" smtClean="0">
                <a:solidFill>
                  <a:srgbClr val="828282"/>
                </a:solidFill>
                <a:latin typeface="Arial"/>
                <a:cs typeface="Arial"/>
              </a:rPr>
              <a:t>у</a:t>
            </a:r>
            <a:r>
              <a:rPr sz="800" spc="0" dirty="0" smtClean="0">
                <a:solidFill>
                  <a:srgbClr val="828282"/>
                </a:solidFill>
                <a:latin typeface="Arial"/>
                <a:cs typeface="Arial"/>
              </a:rPr>
              <a:t>б.</a:t>
            </a:r>
            <a:r>
              <a:rPr lang="ru-RU" sz="800" spc="0" dirty="0" smtClean="0">
                <a:solidFill>
                  <a:srgbClr val="828282"/>
                </a:solidFill>
                <a:latin typeface="Arial"/>
                <a:cs typeface="Arial"/>
              </a:rPr>
              <a:t>/месяц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786465" y="1911657"/>
            <a:ext cx="1488180" cy="1076127"/>
            <a:chOff x="3786465" y="1911657"/>
            <a:chExt cx="1488180" cy="1076127"/>
          </a:xfrm>
        </p:grpSpPr>
        <p:sp>
          <p:nvSpPr>
            <p:cNvPr id="521" name="object 13"/>
            <p:cNvSpPr/>
            <p:nvPr/>
          </p:nvSpPr>
          <p:spPr>
            <a:xfrm>
              <a:off x="3786465" y="1911657"/>
              <a:ext cx="719467" cy="719480"/>
            </a:xfrm>
            <a:custGeom>
              <a:avLst/>
              <a:gdLst/>
              <a:ahLst/>
              <a:cxnLst/>
              <a:rect l="l" t="t" r="r" b="b"/>
              <a:pathLst>
                <a:path w="719988" h="720001">
                  <a:moveTo>
                    <a:pt x="359994" y="0"/>
                  </a:moveTo>
                  <a:lnTo>
                    <a:pt x="301601" y="4711"/>
                  </a:lnTo>
                  <a:lnTo>
                    <a:pt x="246208" y="18352"/>
                  </a:lnTo>
                  <a:lnTo>
                    <a:pt x="194556" y="40182"/>
                  </a:lnTo>
                  <a:lnTo>
                    <a:pt x="147386" y="69459"/>
                  </a:lnTo>
                  <a:lnTo>
                    <a:pt x="105440" y="105441"/>
                  </a:lnTo>
                  <a:lnTo>
                    <a:pt x="69458" y="147389"/>
                  </a:lnTo>
                  <a:lnTo>
                    <a:pt x="40182" y="194560"/>
                  </a:lnTo>
                  <a:lnTo>
                    <a:pt x="18352" y="246215"/>
                  </a:lnTo>
                  <a:lnTo>
                    <a:pt x="4711" y="301610"/>
                  </a:lnTo>
                  <a:lnTo>
                    <a:pt x="0" y="360006"/>
                  </a:lnTo>
                  <a:lnTo>
                    <a:pt x="1193" y="389531"/>
                  </a:lnTo>
                  <a:lnTo>
                    <a:pt x="10462" y="446517"/>
                  </a:lnTo>
                  <a:lnTo>
                    <a:pt x="28290" y="500132"/>
                  </a:lnTo>
                  <a:lnTo>
                    <a:pt x="53935" y="549636"/>
                  </a:lnTo>
                  <a:lnTo>
                    <a:pt x="86657" y="594286"/>
                  </a:lnTo>
                  <a:lnTo>
                    <a:pt x="125714" y="633343"/>
                  </a:lnTo>
                  <a:lnTo>
                    <a:pt x="170364" y="666065"/>
                  </a:lnTo>
                  <a:lnTo>
                    <a:pt x="219868" y="691710"/>
                  </a:lnTo>
                  <a:lnTo>
                    <a:pt x="273483" y="709538"/>
                  </a:lnTo>
                  <a:lnTo>
                    <a:pt x="330469" y="718807"/>
                  </a:lnTo>
                  <a:lnTo>
                    <a:pt x="359994" y="720001"/>
                  </a:lnTo>
                  <a:lnTo>
                    <a:pt x="389519" y="718807"/>
                  </a:lnTo>
                  <a:lnTo>
                    <a:pt x="446504" y="709538"/>
                  </a:lnTo>
                  <a:lnTo>
                    <a:pt x="500119" y="691710"/>
                  </a:lnTo>
                  <a:lnTo>
                    <a:pt x="549623" y="666065"/>
                  </a:lnTo>
                  <a:lnTo>
                    <a:pt x="594274" y="633343"/>
                  </a:lnTo>
                  <a:lnTo>
                    <a:pt x="633331" y="594286"/>
                  </a:lnTo>
                  <a:lnTo>
                    <a:pt x="666052" y="549636"/>
                  </a:lnTo>
                  <a:lnTo>
                    <a:pt x="691698" y="500132"/>
                  </a:lnTo>
                  <a:lnTo>
                    <a:pt x="709525" y="446517"/>
                  </a:lnTo>
                  <a:lnTo>
                    <a:pt x="718795" y="389531"/>
                  </a:lnTo>
                  <a:lnTo>
                    <a:pt x="719988" y="360006"/>
                  </a:lnTo>
                  <a:lnTo>
                    <a:pt x="718795" y="330480"/>
                  </a:lnTo>
                  <a:lnTo>
                    <a:pt x="709525" y="273491"/>
                  </a:lnTo>
                  <a:lnTo>
                    <a:pt x="691698" y="219873"/>
                  </a:lnTo>
                  <a:lnTo>
                    <a:pt x="666052" y="170368"/>
                  </a:lnTo>
                  <a:lnTo>
                    <a:pt x="633331" y="125716"/>
                  </a:lnTo>
                  <a:lnTo>
                    <a:pt x="594274" y="86658"/>
                  </a:lnTo>
                  <a:lnTo>
                    <a:pt x="549623" y="53936"/>
                  </a:lnTo>
                  <a:lnTo>
                    <a:pt x="500119" y="28290"/>
                  </a:lnTo>
                  <a:lnTo>
                    <a:pt x="446504" y="10462"/>
                  </a:lnTo>
                  <a:lnTo>
                    <a:pt x="389519" y="1193"/>
                  </a:lnTo>
                  <a:lnTo>
                    <a:pt x="359994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7" name="object 16"/>
            <p:cNvSpPr txBox="1"/>
            <p:nvPr/>
          </p:nvSpPr>
          <p:spPr>
            <a:xfrm>
              <a:off x="3786465" y="2708509"/>
              <a:ext cx="1488180" cy="279275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12691" defTabSz="913756"/>
              <a:r>
                <a:rPr sz="800" dirty="0">
                  <a:solidFill>
                    <a:srgbClr val="828282"/>
                  </a:solidFill>
                  <a:latin typeface="Arial"/>
                  <a:cs typeface="Arial"/>
                </a:rPr>
                <a:t>К</a:t>
              </a:r>
              <a:r>
                <a:rPr sz="800" spc="-25" dirty="0">
                  <a:solidFill>
                    <a:srgbClr val="828282"/>
                  </a:solidFill>
                  <a:latin typeface="Arial"/>
                  <a:cs typeface="Arial"/>
                </a:rPr>
                <a:t>а</a:t>
              </a:r>
              <a:r>
                <a:rPr sz="800" spc="-15" dirty="0">
                  <a:solidFill>
                    <a:srgbClr val="828282"/>
                  </a:solidFill>
                  <a:latin typeface="Arial"/>
                  <a:cs typeface="Arial"/>
                </a:rPr>
                <a:t>т</a:t>
              </a:r>
              <a:r>
                <a:rPr sz="800" dirty="0">
                  <a:solidFill>
                    <a:srgbClr val="828282"/>
                  </a:solidFill>
                  <a:latin typeface="Arial"/>
                  <a:cs typeface="Arial"/>
                </a:rPr>
                <a:t>е</a:t>
              </a:r>
              <a:r>
                <a:rPr sz="800" spc="-25" dirty="0">
                  <a:solidFill>
                    <a:srgbClr val="828282"/>
                  </a:solidFill>
                  <a:latin typeface="Arial"/>
                  <a:cs typeface="Arial"/>
                </a:rPr>
                <a:t>г</a:t>
              </a:r>
              <a:r>
                <a:rPr sz="800" dirty="0">
                  <a:solidFill>
                    <a:srgbClr val="828282"/>
                  </a:solidFill>
                  <a:latin typeface="Arial"/>
                  <a:cs typeface="Arial"/>
                </a:rPr>
                <a:t>ория </a:t>
              </a:r>
              <a:r>
                <a:rPr sz="800" spc="20" dirty="0">
                  <a:solidFill>
                    <a:srgbClr val="828282"/>
                  </a:solidFill>
                  <a:latin typeface="Arial"/>
                  <a:cs typeface="Arial"/>
                </a:rPr>
                <a:t>к</a:t>
              </a:r>
              <a:r>
                <a:rPr sz="800" dirty="0">
                  <a:solidFill>
                    <a:srgbClr val="828282"/>
                  </a:solidFill>
                  <a:latin typeface="Arial"/>
                  <a:cs typeface="Arial"/>
                </a:rPr>
                <a:t>а</a:t>
              </a:r>
              <a:r>
                <a:rPr sz="800" spc="-25" dirty="0">
                  <a:solidFill>
                    <a:srgbClr val="828282"/>
                  </a:solidFill>
                  <a:latin typeface="Arial"/>
                  <a:cs typeface="Arial"/>
                </a:rPr>
                <a:t>р</a:t>
              </a:r>
              <a:r>
                <a:rPr sz="800" dirty="0">
                  <a:solidFill>
                    <a:srgbClr val="828282"/>
                  </a:solidFill>
                  <a:latin typeface="Arial"/>
                  <a:cs typeface="Arial"/>
                </a:rPr>
                <a:t>ты: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 marL="12691" defTabSz="913756">
                <a:lnSpc>
                  <a:spcPts val="1099"/>
                </a:lnSpc>
              </a:pPr>
              <a:r>
                <a:rPr lang="ru-RU"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«Мир-</a:t>
              </a:r>
              <a:r>
                <a:rPr lang="en-US"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Maestro</a:t>
              </a:r>
              <a:r>
                <a:rPr lang="ru-RU" sz="800" dirty="0" smtClean="0">
                  <a:solidFill>
                    <a:srgbClr val="113D70"/>
                  </a:solidFill>
                  <a:latin typeface="Arial"/>
                  <a:cs typeface="Arial"/>
                </a:rPr>
                <a:t>»</a:t>
              </a:r>
              <a:endParaRPr sz="800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grpSp>
          <p:nvGrpSpPr>
            <p:cNvPr id="85" name="Группа 84"/>
            <p:cNvGrpSpPr/>
            <p:nvPr/>
          </p:nvGrpSpPr>
          <p:grpSpPr>
            <a:xfrm>
              <a:off x="3893237" y="2086276"/>
              <a:ext cx="488659" cy="430504"/>
              <a:chOff x="1867243" y="3324061"/>
              <a:chExt cx="488659" cy="430504"/>
            </a:xfrm>
          </p:grpSpPr>
          <p:sp>
            <p:nvSpPr>
              <p:cNvPr id="86" name="object 28"/>
              <p:cNvSpPr/>
              <p:nvPr/>
            </p:nvSpPr>
            <p:spPr>
              <a:xfrm>
                <a:off x="1867243" y="3324061"/>
                <a:ext cx="488659" cy="323830"/>
              </a:xfrm>
              <a:custGeom>
                <a:avLst/>
                <a:gdLst/>
                <a:ahLst/>
                <a:cxnLst/>
                <a:rect l="l" t="t" r="r" b="b"/>
                <a:pathLst>
                  <a:path w="489013" h="324065">
                    <a:moveTo>
                      <a:pt x="401878" y="53225"/>
                    </a:moveTo>
                    <a:lnTo>
                      <a:pt x="28105" y="53225"/>
                    </a:lnTo>
                    <a:lnTo>
                      <a:pt x="14447" y="56770"/>
                    </a:lnTo>
                    <a:lnTo>
                      <a:pt x="4468" y="66137"/>
                    </a:lnTo>
                    <a:lnTo>
                      <a:pt x="64" y="79420"/>
                    </a:lnTo>
                    <a:lnTo>
                      <a:pt x="0" y="295960"/>
                    </a:lnTo>
                    <a:lnTo>
                      <a:pt x="3542" y="309618"/>
                    </a:lnTo>
                    <a:lnTo>
                      <a:pt x="12906" y="319597"/>
                    </a:lnTo>
                    <a:lnTo>
                      <a:pt x="26193" y="324001"/>
                    </a:lnTo>
                    <a:lnTo>
                      <a:pt x="207784" y="324065"/>
                    </a:lnTo>
                    <a:lnTo>
                      <a:pt x="207784" y="308013"/>
                    </a:lnTo>
                    <a:lnTo>
                      <a:pt x="21462" y="308013"/>
                    </a:lnTo>
                    <a:lnTo>
                      <a:pt x="16052" y="302615"/>
                    </a:lnTo>
                    <a:lnTo>
                      <a:pt x="16052" y="171551"/>
                    </a:lnTo>
                    <a:lnTo>
                      <a:pt x="429983" y="171551"/>
                    </a:lnTo>
                    <a:lnTo>
                      <a:pt x="429983" y="155498"/>
                    </a:lnTo>
                    <a:lnTo>
                      <a:pt x="16052" y="155498"/>
                    </a:lnTo>
                    <a:lnTo>
                      <a:pt x="16052" y="127393"/>
                    </a:lnTo>
                    <a:lnTo>
                      <a:pt x="429983" y="127393"/>
                    </a:lnTo>
                    <a:lnTo>
                      <a:pt x="429983" y="111340"/>
                    </a:lnTo>
                    <a:lnTo>
                      <a:pt x="16052" y="111340"/>
                    </a:lnTo>
                    <a:lnTo>
                      <a:pt x="16052" y="74688"/>
                    </a:lnTo>
                    <a:lnTo>
                      <a:pt x="21462" y="69278"/>
                    </a:lnTo>
                    <a:lnTo>
                      <a:pt x="426854" y="69278"/>
                    </a:lnTo>
                    <a:lnTo>
                      <a:pt x="426438" y="67679"/>
                    </a:lnTo>
                    <a:lnTo>
                      <a:pt x="417072" y="57697"/>
                    </a:lnTo>
                    <a:lnTo>
                      <a:pt x="403788" y="53289"/>
                    </a:lnTo>
                    <a:lnTo>
                      <a:pt x="401878" y="53225"/>
                    </a:lnTo>
                    <a:close/>
                  </a:path>
                  <a:path w="489013" h="324065">
                    <a:moveTo>
                      <a:pt x="97332" y="259537"/>
                    </a:moveTo>
                    <a:lnTo>
                      <a:pt x="53670" y="259537"/>
                    </a:lnTo>
                    <a:lnTo>
                      <a:pt x="50076" y="263131"/>
                    </a:lnTo>
                    <a:lnTo>
                      <a:pt x="50076" y="272008"/>
                    </a:lnTo>
                    <a:lnTo>
                      <a:pt x="53670" y="275602"/>
                    </a:lnTo>
                    <a:lnTo>
                      <a:pt x="97332" y="275602"/>
                    </a:lnTo>
                    <a:lnTo>
                      <a:pt x="100926" y="272008"/>
                    </a:lnTo>
                    <a:lnTo>
                      <a:pt x="100926" y="263131"/>
                    </a:lnTo>
                    <a:lnTo>
                      <a:pt x="97332" y="259537"/>
                    </a:lnTo>
                    <a:close/>
                  </a:path>
                  <a:path w="489013" h="324065">
                    <a:moveTo>
                      <a:pt x="152539" y="259537"/>
                    </a:moveTo>
                    <a:lnTo>
                      <a:pt x="120916" y="259537"/>
                    </a:lnTo>
                    <a:lnTo>
                      <a:pt x="117322" y="263131"/>
                    </a:lnTo>
                    <a:lnTo>
                      <a:pt x="117322" y="272008"/>
                    </a:lnTo>
                    <a:lnTo>
                      <a:pt x="120916" y="275602"/>
                    </a:lnTo>
                    <a:lnTo>
                      <a:pt x="152539" y="275602"/>
                    </a:lnTo>
                    <a:lnTo>
                      <a:pt x="156133" y="272008"/>
                    </a:lnTo>
                    <a:lnTo>
                      <a:pt x="156133" y="263131"/>
                    </a:lnTo>
                    <a:lnTo>
                      <a:pt x="152539" y="259537"/>
                    </a:lnTo>
                    <a:close/>
                  </a:path>
                  <a:path w="489013" h="324065">
                    <a:moveTo>
                      <a:pt x="485883" y="16052"/>
                    </a:moveTo>
                    <a:lnTo>
                      <a:pt x="80492" y="16052"/>
                    </a:lnTo>
                    <a:lnTo>
                      <a:pt x="467550" y="16065"/>
                    </a:lnTo>
                    <a:lnTo>
                      <a:pt x="472947" y="21463"/>
                    </a:lnTo>
                    <a:lnTo>
                      <a:pt x="472947" y="246608"/>
                    </a:lnTo>
                    <a:lnTo>
                      <a:pt x="470979" y="249847"/>
                    </a:lnTo>
                    <a:lnTo>
                      <a:pt x="468109" y="251993"/>
                    </a:lnTo>
                    <a:lnTo>
                      <a:pt x="470611" y="256667"/>
                    </a:lnTo>
                    <a:lnTo>
                      <a:pt x="472757" y="261543"/>
                    </a:lnTo>
                    <a:lnTo>
                      <a:pt x="474713" y="266522"/>
                    </a:lnTo>
                    <a:lnTo>
                      <a:pt x="484351" y="257734"/>
                    </a:lnTo>
                    <a:lnTo>
                      <a:pt x="488888" y="245336"/>
                    </a:lnTo>
                    <a:lnTo>
                      <a:pt x="489013" y="28105"/>
                    </a:lnTo>
                    <a:lnTo>
                      <a:pt x="485883" y="16052"/>
                    </a:lnTo>
                    <a:close/>
                  </a:path>
                  <a:path w="489013" h="324065">
                    <a:moveTo>
                      <a:pt x="429983" y="171551"/>
                    </a:moveTo>
                    <a:lnTo>
                      <a:pt x="413918" y="171551"/>
                    </a:lnTo>
                    <a:lnTo>
                      <a:pt x="413918" y="197231"/>
                    </a:lnTo>
                    <a:lnTo>
                      <a:pt x="419557" y="200329"/>
                    </a:lnTo>
                    <a:lnTo>
                      <a:pt x="424865" y="203911"/>
                    </a:lnTo>
                    <a:lnTo>
                      <a:pt x="429983" y="207746"/>
                    </a:lnTo>
                    <a:lnTo>
                      <a:pt x="429983" y="171551"/>
                    </a:lnTo>
                    <a:close/>
                  </a:path>
                  <a:path w="489013" h="324065">
                    <a:moveTo>
                      <a:pt x="429983" y="127393"/>
                    </a:moveTo>
                    <a:lnTo>
                      <a:pt x="413918" y="127393"/>
                    </a:lnTo>
                    <a:lnTo>
                      <a:pt x="413918" y="155498"/>
                    </a:lnTo>
                    <a:lnTo>
                      <a:pt x="429983" y="155498"/>
                    </a:lnTo>
                    <a:lnTo>
                      <a:pt x="429983" y="127393"/>
                    </a:lnTo>
                    <a:close/>
                  </a:path>
                  <a:path w="489013" h="324065">
                    <a:moveTo>
                      <a:pt x="426854" y="69278"/>
                    </a:moveTo>
                    <a:lnTo>
                      <a:pt x="408520" y="69278"/>
                    </a:lnTo>
                    <a:lnTo>
                      <a:pt x="413918" y="74688"/>
                    </a:lnTo>
                    <a:lnTo>
                      <a:pt x="413918" y="111340"/>
                    </a:lnTo>
                    <a:lnTo>
                      <a:pt x="429983" y="111340"/>
                    </a:lnTo>
                    <a:lnTo>
                      <a:pt x="429983" y="81330"/>
                    </a:lnTo>
                    <a:lnTo>
                      <a:pt x="426854" y="69278"/>
                    </a:lnTo>
                    <a:close/>
                  </a:path>
                  <a:path w="489013" h="324065">
                    <a:moveTo>
                      <a:pt x="87134" y="0"/>
                    </a:moveTo>
                    <a:lnTo>
                      <a:pt x="73482" y="3545"/>
                    </a:lnTo>
                    <a:lnTo>
                      <a:pt x="63501" y="12911"/>
                    </a:lnTo>
                    <a:lnTo>
                      <a:pt x="59093" y="26194"/>
                    </a:lnTo>
                    <a:lnTo>
                      <a:pt x="59029" y="33147"/>
                    </a:lnTo>
                    <a:lnTo>
                      <a:pt x="75095" y="33147"/>
                    </a:lnTo>
                    <a:lnTo>
                      <a:pt x="75095" y="21463"/>
                    </a:lnTo>
                    <a:lnTo>
                      <a:pt x="80492" y="16052"/>
                    </a:lnTo>
                    <a:lnTo>
                      <a:pt x="485883" y="16052"/>
                    </a:lnTo>
                    <a:lnTo>
                      <a:pt x="485468" y="14453"/>
                    </a:lnTo>
                    <a:lnTo>
                      <a:pt x="476101" y="4471"/>
                    </a:lnTo>
                    <a:lnTo>
                      <a:pt x="462818" y="64"/>
                    </a:lnTo>
                    <a:lnTo>
                      <a:pt x="87134" y="0"/>
                    </a:lnTo>
                    <a:close/>
                  </a:path>
                </a:pathLst>
              </a:custGeom>
              <a:solidFill>
                <a:srgbClr val="828282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7" name="object 29"/>
              <p:cNvSpPr/>
              <p:nvPr/>
            </p:nvSpPr>
            <p:spPr>
              <a:xfrm>
                <a:off x="2101002" y="3524588"/>
                <a:ext cx="229532" cy="229977"/>
              </a:xfrm>
              <a:custGeom>
                <a:avLst/>
                <a:gdLst/>
                <a:ahLst/>
                <a:cxnLst/>
                <a:rect l="l" t="t" r="r" b="b"/>
                <a:pathLst>
                  <a:path w="229699" h="230144">
                    <a:moveTo>
                      <a:pt x="115132" y="230144"/>
                    </a:moveTo>
                    <a:lnTo>
                      <a:pt x="157288" y="222188"/>
                    </a:lnTo>
                    <a:lnTo>
                      <a:pt x="192456" y="200341"/>
                    </a:lnTo>
                    <a:lnTo>
                      <a:pt x="217604" y="167636"/>
                    </a:lnTo>
                    <a:lnTo>
                      <a:pt x="229699" y="127107"/>
                    </a:lnTo>
                    <a:lnTo>
                      <a:pt x="229003" y="110740"/>
                    </a:lnTo>
                    <a:lnTo>
                      <a:pt x="217655" y="67044"/>
                    </a:lnTo>
                    <a:lnTo>
                      <a:pt x="194448" y="32836"/>
                    </a:lnTo>
                    <a:lnTo>
                      <a:pt x="161992" y="9894"/>
                    </a:lnTo>
                    <a:lnTo>
                      <a:pt x="122899" y="0"/>
                    </a:lnTo>
                    <a:lnTo>
                      <a:pt x="107123" y="806"/>
                    </a:lnTo>
                    <a:lnTo>
                      <a:pt x="64655" y="12783"/>
                    </a:lnTo>
                    <a:lnTo>
                      <a:pt x="31181" y="36960"/>
                    </a:lnTo>
                    <a:lnTo>
                      <a:pt x="8897" y="70586"/>
                    </a:lnTo>
                    <a:lnTo>
                      <a:pt x="0" y="110910"/>
                    </a:lnTo>
                    <a:lnTo>
                      <a:pt x="874" y="126155"/>
                    </a:lnTo>
                    <a:lnTo>
                      <a:pt x="13335" y="167537"/>
                    </a:lnTo>
                    <a:lnTo>
                      <a:pt x="38309" y="200384"/>
                    </a:lnTo>
                    <a:lnTo>
                      <a:pt x="72916" y="222112"/>
                    </a:lnTo>
                    <a:lnTo>
                      <a:pt x="114276" y="230141"/>
                    </a:lnTo>
                    <a:lnTo>
                      <a:pt x="115132" y="230144"/>
                    </a:lnTo>
                    <a:close/>
                  </a:path>
                </a:pathLst>
              </a:custGeom>
              <a:ln w="1651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8" name="object 30"/>
              <p:cNvSpPr/>
              <p:nvPr/>
            </p:nvSpPr>
            <p:spPr>
              <a:xfrm>
                <a:off x="2152352" y="3639458"/>
                <a:ext cx="127402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7495">
                    <a:moveTo>
                      <a:pt x="0" y="0"/>
                    </a:moveTo>
                    <a:lnTo>
                      <a:pt x="127495" y="0"/>
                    </a:lnTo>
                  </a:path>
                </a:pathLst>
              </a:custGeom>
              <a:ln w="1651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89" name="object 31"/>
              <p:cNvSpPr/>
              <p:nvPr/>
            </p:nvSpPr>
            <p:spPr>
              <a:xfrm>
                <a:off x="2216050" y="3575760"/>
                <a:ext cx="0" cy="127402"/>
              </a:xfrm>
              <a:custGeom>
                <a:avLst/>
                <a:gdLst/>
                <a:ahLst/>
                <a:cxnLst/>
                <a:rect l="l" t="t" r="r" b="b"/>
                <a:pathLst>
                  <a:path h="127495">
                    <a:moveTo>
                      <a:pt x="0" y="0"/>
                    </a:moveTo>
                    <a:lnTo>
                      <a:pt x="0" y="127495"/>
                    </a:lnTo>
                  </a:path>
                </a:pathLst>
              </a:custGeom>
              <a:ln w="1651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sp>
        <p:nvSpPr>
          <p:cNvPr id="90" name="object 46"/>
          <p:cNvSpPr/>
          <p:nvPr/>
        </p:nvSpPr>
        <p:spPr>
          <a:xfrm>
            <a:off x="5621924" y="2050494"/>
            <a:ext cx="549192" cy="408940"/>
          </a:xfrm>
          <a:custGeom>
            <a:avLst/>
            <a:gdLst/>
            <a:ahLst/>
            <a:cxnLst/>
            <a:rect l="l" t="t" r="r" b="b"/>
            <a:pathLst>
              <a:path w="549192" h="408940">
                <a:moveTo>
                  <a:pt x="219207" y="0"/>
                </a:moveTo>
                <a:lnTo>
                  <a:pt x="191902" y="0"/>
                </a:lnTo>
                <a:lnTo>
                  <a:pt x="178445" y="1270"/>
                </a:lnTo>
                <a:lnTo>
                  <a:pt x="139914" y="10160"/>
                </a:lnTo>
                <a:lnTo>
                  <a:pt x="104658" y="25400"/>
                </a:lnTo>
                <a:lnTo>
                  <a:pt x="93747" y="33020"/>
                </a:lnTo>
                <a:lnTo>
                  <a:pt x="83299" y="39370"/>
                </a:lnTo>
                <a:lnTo>
                  <a:pt x="73336" y="46990"/>
                </a:lnTo>
                <a:lnTo>
                  <a:pt x="63884" y="55880"/>
                </a:lnTo>
                <a:lnTo>
                  <a:pt x="62058" y="57150"/>
                </a:lnTo>
                <a:lnTo>
                  <a:pt x="61486" y="58420"/>
                </a:lnTo>
                <a:lnTo>
                  <a:pt x="61004" y="58420"/>
                </a:lnTo>
                <a:lnTo>
                  <a:pt x="52196" y="68580"/>
                </a:lnTo>
                <a:lnTo>
                  <a:pt x="23064" y="110490"/>
                </a:lnTo>
                <a:lnTo>
                  <a:pt x="8413" y="146050"/>
                </a:lnTo>
                <a:lnTo>
                  <a:pt x="784" y="185420"/>
                </a:lnTo>
                <a:lnTo>
                  <a:pt x="0" y="200660"/>
                </a:lnTo>
                <a:lnTo>
                  <a:pt x="331" y="213360"/>
                </a:lnTo>
                <a:lnTo>
                  <a:pt x="6348" y="254000"/>
                </a:lnTo>
                <a:lnTo>
                  <a:pt x="19061" y="290830"/>
                </a:lnTo>
                <a:lnTo>
                  <a:pt x="45228" y="332740"/>
                </a:lnTo>
                <a:lnTo>
                  <a:pt x="61473" y="350520"/>
                </a:lnTo>
                <a:lnTo>
                  <a:pt x="62070" y="351790"/>
                </a:lnTo>
                <a:lnTo>
                  <a:pt x="62769" y="351790"/>
                </a:lnTo>
                <a:lnTo>
                  <a:pt x="72207" y="360680"/>
                </a:lnTo>
                <a:lnTo>
                  <a:pt x="82162" y="368300"/>
                </a:lnTo>
                <a:lnTo>
                  <a:pt x="114842" y="388620"/>
                </a:lnTo>
                <a:lnTo>
                  <a:pt x="151163" y="402590"/>
                </a:lnTo>
                <a:lnTo>
                  <a:pt x="190373" y="408940"/>
                </a:lnTo>
                <a:lnTo>
                  <a:pt x="217637" y="408940"/>
                </a:lnTo>
                <a:lnTo>
                  <a:pt x="230273" y="407670"/>
                </a:lnTo>
                <a:lnTo>
                  <a:pt x="230152" y="396240"/>
                </a:lnTo>
                <a:lnTo>
                  <a:pt x="227524" y="388620"/>
                </a:lnTo>
                <a:lnTo>
                  <a:pt x="196309" y="388620"/>
                </a:lnTo>
                <a:lnTo>
                  <a:pt x="187079" y="383540"/>
                </a:lnTo>
                <a:lnTo>
                  <a:pt x="183434" y="381000"/>
                </a:lnTo>
                <a:lnTo>
                  <a:pt x="146329" y="381000"/>
                </a:lnTo>
                <a:lnTo>
                  <a:pt x="123044" y="373380"/>
                </a:lnTo>
                <a:lnTo>
                  <a:pt x="99542" y="360680"/>
                </a:lnTo>
                <a:lnTo>
                  <a:pt x="88212" y="351790"/>
                </a:lnTo>
                <a:lnTo>
                  <a:pt x="78860" y="344170"/>
                </a:lnTo>
                <a:lnTo>
                  <a:pt x="87311" y="335280"/>
                </a:lnTo>
                <a:lnTo>
                  <a:pt x="90630" y="332740"/>
                </a:lnTo>
                <a:lnTo>
                  <a:pt x="66795" y="332740"/>
                </a:lnTo>
                <a:lnTo>
                  <a:pt x="43841" y="302260"/>
                </a:lnTo>
                <a:lnTo>
                  <a:pt x="27373" y="266700"/>
                </a:lnTo>
                <a:lnTo>
                  <a:pt x="18285" y="228600"/>
                </a:lnTo>
                <a:lnTo>
                  <a:pt x="17050" y="215900"/>
                </a:lnTo>
                <a:lnTo>
                  <a:pt x="93389" y="213360"/>
                </a:lnTo>
                <a:lnTo>
                  <a:pt x="228440" y="213360"/>
                </a:lnTo>
                <a:lnTo>
                  <a:pt x="231450" y="207010"/>
                </a:lnTo>
                <a:lnTo>
                  <a:pt x="235781" y="200660"/>
                </a:lnTo>
                <a:lnTo>
                  <a:pt x="241102" y="195580"/>
                </a:lnTo>
                <a:lnTo>
                  <a:pt x="16935" y="195580"/>
                </a:lnTo>
                <a:lnTo>
                  <a:pt x="22906" y="157480"/>
                </a:lnTo>
                <a:lnTo>
                  <a:pt x="36603" y="120650"/>
                </a:lnTo>
                <a:lnTo>
                  <a:pt x="65341" y="78740"/>
                </a:lnTo>
                <a:lnTo>
                  <a:pt x="66795" y="77470"/>
                </a:lnTo>
                <a:lnTo>
                  <a:pt x="92545" y="77470"/>
                </a:lnTo>
                <a:lnTo>
                  <a:pt x="85030" y="72390"/>
                </a:lnTo>
                <a:lnTo>
                  <a:pt x="111619" y="43180"/>
                </a:lnTo>
                <a:lnTo>
                  <a:pt x="146205" y="26670"/>
                </a:lnTo>
                <a:lnTo>
                  <a:pt x="158939" y="22860"/>
                </a:lnTo>
                <a:lnTo>
                  <a:pt x="165690" y="20320"/>
                </a:lnTo>
                <a:lnTo>
                  <a:pt x="294730" y="20320"/>
                </a:lnTo>
                <a:lnTo>
                  <a:pt x="282992" y="15240"/>
                </a:lnTo>
                <a:lnTo>
                  <a:pt x="270877" y="10160"/>
                </a:lnTo>
                <a:lnTo>
                  <a:pt x="258413" y="6350"/>
                </a:lnTo>
                <a:lnTo>
                  <a:pt x="232550" y="1270"/>
                </a:lnTo>
                <a:lnTo>
                  <a:pt x="219207" y="0"/>
                </a:lnTo>
                <a:close/>
              </a:path>
              <a:path w="549192" h="408940">
                <a:moveTo>
                  <a:pt x="523881" y="204470"/>
                </a:moveTo>
                <a:lnTo>
                  <a:pt x="274376" y="204470"/>
                </a:lnTo>
                <a:lnTo>
                  <a:pt x="260650" y="208280"/>
                </a:lnTo>
                <a:lnTo>
                  <a:pt x="250331" y="217170"/>
                </a:lnTo>
                <a:lnTo>
                  <a:pt x="245138" y="229870"/>
                </a:lnTo>
                <a:lnTo>
                  <a:pt x="244836" y="369570"/>
                </a:lnTo>
                <a:lnTo>
                  <a:pt x="248221" y="382270"/>
                </a:lnTo>
                <a:lnTo>
                  <a:pt x="257229" y="393700"/>
                </a:lnTo>
                <a:lnTo>
                  <a:pt x="270143" y="398780"/>
                </a:lnTo>
                <a:lnTo>
                  <a:pt x="519639" y="398780"/>
                </a:lnTo>
                <a:lnTo>
                  <a:pt x="533365" y="394970"/>
                </a:lnTo>
                <a:lnTo>
                  <a:pt x="543688" y="386080"/>
                </a:lnTo>
                <a:lnTo>
                  <a:pt x="545248" y="382270"/>
                </a:lnTo>
                <a:lnTo>
                  <a:pt x="267404" y="382270"/>
                </a:lnTo>
                <a:lnTo>
                  <a:pt x="261714" y="375920"/>
                </a:lnTo>
                <a:lnTo>
                  <a:pt x="261714" y="300990"/>
                </a:lnTo>
                <a:lnTo>
                  <a:pt x="549047" y="300990"/>
                </a:lnTo>
                <a:lnTo>
                  <a:pt x="549083" y="284480"/>
                </a:lnTo>
                <a:lnTo>
                  <a:pt x="261714" y="284480"/>
                </a:lnTo>
                <a:lnTo>
                  <a:pt x="261714" y="261620"/>
                </a:lnTo>
                <a:lnTo>
                  <a:pt x="549133" y="261620"/>
                </a:lnTo>
                <a:lnTo>
                  <a:pt x="549169" y="245110"/>
                </a:lnTo>
                <a:lnTo>
                  <a:pt x="261714" y="245110"/>
                </a:lnTo>
                <a:lnTo>
                  <a:pt x="261714" y="227330"/>
                </a:lnTo>
                <a:lnTo>
                  <a:pt x="267404" y="222250"/>
                </a:lnTo>
                <a:lnTo>
                  <a:pt x="546113" y="222250"/>
                </a:lnTo>
                <a:lnTo>
                  <a:pt x="545806" y="220980"/>
                </a:lnTo>
                <a:lnTo>
                  <a:pt x="536795" y="210820"/>
                </a:lnTo>
                <a:lnTo>
                  <a:pt x="523881" y="204470"/>
                </a:lnTo>
                <a:close/>
              </a:path>
              <a:path w="549192" h="408940">
                <a:moveTo>
                  <a:pt x="213200" y="299720"/>
                </a:moveTo>
                <a:lnTo>
                  <a:pt x="195750" y="299720"/>
                </a:lnTo>
                <a:lnTo>
                  <a:pt x="196309" y="388620"/>
                </a:lnTo>
                <a:lnTo>
                  <a:pt x="213200" y="388620"/>
                </a:lnTo>
                <a:lnTo>
                  <a:pt x="213200" y="299720"/>
                </a:lnTo>
                <a:close/>
              </a:path>
              <a:path w="549192" h="408940">
                <a:moveTo>
                  <a:pt x="221290" y="383540"/>
                </a:moveTo>
                <a:lnTo>
                  <a:pt x="213200" y="388620"/>
                </a:lnTo>
                <a:lnTo>
                  <a:pt x="227524" y="388620"/>
                </a:lnTo>
                <a:lnTo>
                  <a:pt x="226209" y="384810"/>
                </a:lnTo>
                <a:lnTo>
                  <a:pt x="221290" y="383540"/>
                </a:lnTo>
                <a:close/>
              </a:path>
              <a:path w="549192" h="408940">
                <a:moveTo>
                  <a:pt x="549047" y="300990"/>
                </a:moveTo>
                <a:lnTo>
                  <a:pt x="532301" y="300990"/>
                </a:lnTo>
                <a:lnTo>
                  <a:pt x="532301" y="375920"/>
                </a:lnTo>
                <a:lnTo>
                  <a:pt x="526624" y="382270"/>
                </a:lnTo>
                <a:lnTo>
                  <a:pt x="545248" y="382270"/>
                </a:lnTo>
                <a:lnTo>
                  <a:pt x="548888" y="373380"/>
                </a:lnTo>
                <a:lnTo>
                  <a:pt x="549047" y="300990"/>
                </a:lnTo>
                <a:close/>
              </a:path>
              <a:path w="549192" h="408940">
                <a:moveTo>
                  <a:pt x="142148" y="320040"/>
                </a:moveTo>
                <a:lnTo>
                  <a:pt x="108494" y="320040"/>
                </a:lnTo>
                <a:lnTo>
                  <a:pt x="116788" y="332740"/>
                </a:lnTo>
                <a:lnTo>
                  <a:pt x="124946" y="342900"/>
                </a:lnTo>
                <a:lnTo>
                  <a:pt x="133026" y="354330"/>
                </a:lnTo>
                <a:lnTo>
                  <a:pt x="141088" y="363220"/>
                </a:lnTo>
                <a:lnTo>
                  <a:pt x="149189" y="373380"/>
                </a:lnTo>
                <a:lnTo>
                  <a:pt x="157389" y="381000"/>
                </a:lnTo>
                <a:lnTo>
                  <a:pt x="183434" y="381000"/>
                </a:lnTo>
                <a:lnTo>
                  <a:pt x="177968" y="377190"/>
                </a:lnTo>
                <a:lnTo>
                  <a:pt x="169063" y="368300"/>
                </a:lnTo>
                <a:lnTo>
                  <a:pt x="160455" y="359410"/>
                </a:lnTo>
                <a:lnTo>
                  <a:pt x="152231" y="349250"/>
                </a:lnTo>
                <a:lnTo>
                  <a:pt x="144481" y="337820"/>
                </a:lnTo>
                <a:lnTo>
                  <a:pt x="137293" y="325120"/>
                </a:lnTo>
                <a:lnTo>
                  <a:pt x="142148" y="320040"/>
                </a:lnTo>
                <a:close/>
              </a:path>
              <a:path w="549192" h="408940">
                <a:moveTo>
                  <a:pt x="316883" y="347980"/>
                </a:moveTo>
                <a:lnTo>
                  <a:pt x="283393" y="347980"/>
                </a:lnTo>
                <a:lnTo>
                  <a:pt x="279609" y="351790"/>
                </a:lnTo>
                <a:lnTo>
                  <a:pt x="279609" y="360680"/>
                </a:lnTo>
                <a:lnTo>
                  <a:pt x="283393" y="364490"/>
                </a:lnTo>
                <a:lnTo>
                  <a:pt x="316883" y="364490"/>
                </a:lnTo>
                <a:lnTo>
                  <a:pt x="320655" y="360680"/>
                </a:lnTo>
                <a:lnTo>
                  <a:pt x="320655" y="351790"/>
                </a:lnTo>
                <a:lnTo>
                  <a:pt x="316883" y="347980"/>
                </a:lnTo>
                <a:close/>
              </a:path>
              <a:path w="549192" h="408940">
                <a:moveTo>
                  <a:pt x="355224" y="347980"/>
                </a:moveTo>
                <a:lnTo>
                  <a:pt x="330091" y="347980"/>
                </a:lnTo>
                <a:lnTo>
                  <a:pt x="326307" y="351790"/>
                </a:lnTo>
                <a:lnTo>
                  <a:pt x="326307" y="360680"/>
                </a:lnTo>
                <a:lnTo>
                  <a:pt x="330091" y="364490"/>
                </a:lnTo>
                <a:lnTo>
                  <a:pt x="355224" y="364490"/>
                </a:lnTo>
                <a:lnTo>
                  <a:pt x="359009" y="360680"/>
                </a:lnTo>
                <a:lnTo>
                  <a:pt x="359009" y="351790"/>
                </a:lnTo>
                <a:lnTo>
                  <a:pt x="355224" y="347980"/>
                </a:lnTo>
                <a:close/>
              </a:path>
              <a:path w="549192" h="408940">
                <a:moveTo>
                  <a:pt x="196309" y="213360"/>
                </a:moveTo>
                <a:lnTo>
                  <a:pt x="93389" y="213360"/>
                </a:lnTo>
                <a:lnTo>
                  <a:pt x="94023" y="227330"/>
                </a:lnTo>
                <a:lnTo>
                  <a:pt x="99140" y="265430"/>
                </a:lnTo>
                <a:lnTo>
                  <a:pt x="108544" y="300990"/>
                </a:lnTo>
                <a:lnTo>
                  <a:pt x="97003" y="307340"/>
                </a:lnTo>
                <a:lnTo>
                  <a:pt x="86220" y="314960"/>
                </a:lnTo>
                <a:lnTo>
                  <a:pt x="76390" y="322580"/>
                </a:lnTo>
                <a:lnTo>
                  <a:pt x="67707" y="331470"/>
                </a:lnTo>
                <a:lnTo>
                  <a:pt x="66795" y="332740"/>
                </a:lnTo>
                <a:lnTo>
                  <a:pt x="90630" y="332740"/>
                </a:lnTo>
                <a:lnTo>
                  <a:pt x="97269" y="327660"/>
                </a:lnTo>
                <a:lnTo>
                  <a:pt x="108494" y="320040"/>
                </a:lnTo>
                <a:lnTo>
                  <a:pt x="142148" y="320040"/>
                </a:lnTo>
                <a:lnTo>
                  <a:pt x="147004" y="314960"/>
                </a:lnTo>
                <a:lnTo>
                  <a:pt x="158225" y="307340"/>
                </a:lnTo>
                <a:lnTo>
                  <a:pt x="170436" y="303530"/>
                </a:lnTo>
                <a:lnTo>
                  <a:pt x="183118" y="300990"/>
                </a:lnTo>
                <a:lnTo>
                  <a:pt x="195750" y="299720"/>
                </a:lnTo>
                <a:lnTo>
                  <a:pt x="223716" y="299720"/>
                </a:lnTo>
                <a:lnTo>
                  <a:pt x="223716" y="292100"/>
                </a:lnTo>
                <a:lnTo>
                  <a:pt x="133526" y="292100"/>
                </a:lnTo>
                <a:lnTo>
                  <a:pt x="126462" y="281940"/>
                </a:lnTo>
                <a:lnTo>
                  <a:pt x="111675" y="233680"/>
                </a:lnTo>
                <a:lnTo>
                  <a:pt x="110556" y="220980"/>
                </a:lnTo>
                <a:lnTo>
                  <a:pt x="196309" y="213360"/>
                </a:lnTo>
                <a:close/>
              </a:path>
              <a:path w="549192" h="408940">
                <a:moveTo>
                  <a:pt x="223716" y="299720"/>
                </a:moveTo>
                <a:lnTo>
                  <a:pt x="220160" y="299720"/>
                </a:lnTo>
                <a:lnTo>
                  <a:pt x="223716" y="300990"/>
                </a:lnTo>
                <a:lnTo>
                  <a:pt x="223716" y="299720"/>
                </a:lnTo>
                <a:close/>
              </a:path>
              <a:path w="549192" h="408940">
                <a:moveTo>
                  <a:pt x="223716" y="283210"/>
                </a:moveTo>
                <a:lnTo>
                  <a:pt x="183945" y="283210"/>
                </a:lnTo>
                <a:lnTo>
                  <a:pt x="171348" y="284480"/>
                </a:lnTo>
                <a:lnTo>
                  <a:pt x="133526" y="292100"/>
                </a:lnTo>
                <a:lnTo>
                  <a:pt x="223716" y="292100"/>
                </a:lnTo>
                <a:lnTo>
                  <a:pt x="223716" y="283210"/>
                </a:lnTo>
                <a:close/>
              </a:path>
              <a:path w="549192" h="408940">
                <a:moveTo>
                  <a:pt x="549133" y="261620"/>
                </a:moveTo>
                <a:lnTo>
                  <a:pt x="532301" y="261620"/>
                </a:lnTo>
                <a:lnTo>
                  <a:pt x="532301" y="284480"/>
                </a:lnTo>
                <a:lnTo>
                  <a:pt x="549083" y="284480"/>
                </a:lnTo>
                <a:lnTo>
                  <a:pt x="549133" y="261620"/>
                </a:lnTo>
                <a:close/>
              </a:path>
              <a:path w="549192" h="408940">
                <a:moveTo>
                  <a:pt x="213200" y="213360"/>
                </a:moveTo>
                <a:lnTo>
                  <a:pt x="196309" y="213360"/>
                </a:lnTo>
                <a:lnTo>
                  <a:pt x="196309" y="283210"/>
                </a:lnTo>
                <a:lnTo>
                  <a:pt x="213200" y="283210"/>
                </a:lnTo>
                <a:lnTo>
                  <a:pt x="213200" y="213360"/>
                </a:lnTo>
                <a:close/>
              </a:path>
              <a:path w="549192" h="408940">
                <a:moveTo>
                  <a:pt x="546113" y="222250"/>
                </a:moveTo>
                <a:lnTo>
                  <a:pt x="526624" y="222250"/>
                </a:lnTo>
                <a:lnTo>
                  <a:pt x="532301" y="227330"/>
                </a:lnTo>
                <a:lnTo>
                  <a:pt x="532301" y="245110"/>
                </a:lnTo>
                <a:lnTo>
                  <a:pt x="549169" y="245110"/>
                </a:lnTo>
                <a:lnTo>
                  <a:pt x="549192" y="234950"/>
                </a:lnTo>
                <a:lnTo>
                  <a:pt x="546113" y="222250"/>
                </a:lnTo>
                <a:close/>
              </a:path>
              <a:path w="549192" h="408940">
                <a:moveTo>
                  <a:pt x="92545" y="77470"/>
                </a:moveTo>
                <a:lnTo>
                  <a:pt x="66795" y="77470"/>
                </a:lnTo>
                <a:lnTo>
                  <a:pt x="75385" y="86360"/>
                </a:lnTo>
                <a:lnTo>
                  <a:pt x="85181" y="93980"/>
                </a:lnTo>
                <a:lnTo>
                  <a:pt x="96015" y="101600"/>
                </a:lnTo>
                <a:lnTo>
                  <a:pt x="107719" y="106680"/>
                </a:lnTo>
                <a:lnTo>
                  <a:pt x="104542" y="118110"/>
                </a:lnTo>
                <a:lnTo>
                  <a:pt x="95326" y="167640"/>
                </a:lnTo>
                <a:lnTo>
                  <a:pt x="93429" y="194310"/>
                </a:lnTo>
                <a:lnTo>
                  <a:pt x="16935" y="195580"/>
                </a:lnTo>
                <a:lnTo>
                  <a:pt x="110267" y="195580"/>
                </a:lnTo>
                <a:lnTo>
                  <a:pt x="110955" y="182880"/>
                </a:lnTo>
                <a:lnTo>
                  <a:pt x="112234" y="168910"/>
                </a:lnTo>
                <a:lnTo>
                  <a:pt x="114072" y="156210"/>
                </a:lnTo>
                <a:lnTo>
                  <a:pt x="116438" y="143510"/>
                </a:lnTo>
                <a:lnTo>
                  <a:pt x="119299" y="132080"/>
                </a:lnTo>
                <a:lnTo>
                  <a:pt x="122624" y="120650"/>
                </a:lnTo>
                <a:lnTo>
                  <a:pt x="257170" y="120650"/>
                </a:lnTo>
                <a:lnTo>
                  <a:pt x="275983" y="116840"/>
                </a:lnTo>
                <a:lnTo>
                  <a:pt x="303457" y="116840"/>
                </a:lnTo>
                <a:lnTo>
                  <a:pt x="301062" y="109220"/>
                </a:lnTo>
                <a:lnTo>
                  <a:pt x="184096" y="109220"/>
                </a:lnTo>
                <a:lnTo>
                  <a:pt x="171529" y="107950"/>
                </a:lnTo>
                <a:lnTo>
                  <a:pt x="146119" y="102870"/>
                </a:lnTo>
                <a:lnTo>
                  <a:pt x="133671" y="99060"/>
                </a:lnTo>
                <a:lnTo>
                  <a:pt x="139357" y="85090"/>
                </a:lnTo>
                <a:lnTo>
                  <a:pt x="141153" y="81280"/>
                </a:lnTo>
                <a:lnTo>
                  <a:pt x="106018" y="81280"/>
                </a:lnTo>
                <a:lnTo>
                  <a:pt x="94423" y="78740"/>
                </a:lnTo>
                <a:lnTo>
                  <a:pt x="92545" y="77470"/>
                </a:lnTo>
                <a:close/>
              </a:path>
              <a:path w="549192" h="408940">
                <a:moveTo>
                  <a:pt x="257170" y="120650"/>
                </a:moveTo>
                <a:lnTo>
                  <a:pt x="122624" y="120650"/>
                </a:lnTo>
                <a:lnTo>
                  <a:pt x="135584" y="121920"/>
                </a:lnTo>
                <a:lnTo>
                  <a:pt x="148501" y="121920"/>
                </a:lnTo>
                <a:lnTo>
                  <a:pt x="186348" y="125730"/>
                </a:lnTo>
                <a:lnTo>
                  <a:pt x="196309" y="195580"/>
                </a:lnTo>
                <a:lnTo>
                  <a:pt x="213200" y="195580"/>
                </a:lnTo>
                <a:lnTo>
                  <a:pt x="213200" y="125730"/>
                </a:lnTo>
                <a:lnTo>
                  <a:pt x="225565" y="125730"/>
                </a:lnTo>
                <a:lnTo>
                  <a:pt x="238162" y="124460"/>
                </a:lnTo>
                <a:lnTo>
                  <a:pt x="257170" y="120650"/>
                </a:lnTo>
                <a:close/>
              </a:path>
              <a:path w="549192" h="408940">
                <a:moveTo>
                  <a:pt x="303457" y="116840"/>
                </a:moveTo>
                <a:lnTo>
                  <a:pt x="275983" y="116840"/>
                </a:lnTo>
                <a:lnTo>
                  <a:pt x="283561" y="127000"/>
                </a:lnTo>
                <a:lnTo>
                  <a:pt x="289275" y="138430"/>
                </a:lnTo>
                <a:lnTo>
                  <a:pt x="293401" y="149860"/>
                </a:lnTo>
                <a:lnTo>
                  <a:pt x="296211" y="162560"/>
                </a:lnTo>
                <a:lnTo>
                  <a:pt x="297981" y="176530"/>
                </a:lnTo>
                <a:lnTo>
                  <a:pt x="315562" y="184150"/>
                </a:lnTo>
                <a:lnTo>
                  <a:pt x="310507" y="144780"/>
                </a:lnTo>
                <a:lnTo>
                  <a:pt x="304654" y="120650"/>
                </a:lnTo>
                <a:lnTo>
                  <a:pt x="303457" y="116840"/>
                </a:lnTo>
                <a:close/>
              </a:path>
              <a:path w="549192" h="408940">
                <a:moveTo>
                  <a:pt x="365785" y="78740"/>
                </a:moveTo>
                <a:lnTo>
                  <a:pt x="341758" y="78740"/>
                </a:lnTo>
                <a:lnTo>
                  <a:pt x="350397" y="87630"/>
                </a:lnTo>
                <a:lnTo>
                  <a:pt x="358310" y="97790"/>
                </a:lnTo>
                <a:lnTo>
                  <a:pt x="377443" y="130810"/>
                </a:lnTo>
                <a:lnTo>
                  <a:pt x="389134" y="167640"/>
                </a:lnTo>
                <a:lnTo>
                  <a:pt x="391258" y="181610"/>
                </a:lnTo>
                <a:lnTo>
                  <a:pt x="408603" y="184150"/>
                </a:lnTo>
                <a:lnTo>
                  <a:pt x="400746" y="144780"/>
                </a:lnTo>
                <a:lnTo>
                  <a:pt x="385899" y="109220"/>
                </a:lnTo>
                <a:lnTo>
                  <a:pt x="372495" y="87630"/>
                </a:lnTo>
                <a:lnTo>
                  <a:pt x="365785" y="78740"/>
                </a:lnTo>
                <a:close/>
              </a:path>
              <a:path w="549192" h="408940">
                <a:moveTo>
                  <a:pt x="213232" y="25400"/>
                </a:moveTo>
                <a:lnTo>
                  <a:pt x="187929" y="25400"/>
                </a:lnTo>
                <a:lnTo>
                  <a:pt x="196309" y="109220"/>
                </a:lnTo>
                <a:lnTo>
                  <a:pt x="213756" y="109220"/>
                </a:lnTo>
                <a:lnTo>
                  <a:pt x="213232" y="25400"/>
                </a:lnTo>
                <a:close/>
              </a:path>
              <a:path w="549192" h="408940">
                <a:moveTo>
                  <a:pt x="294730" y="20320"/>
                </a:moveTo>
                <a:lnTo>
                  <a:pt x="213200" y="20320"/>
                </a:lnTo>
                <a:lnTo>
                  <a:pt x="222430" y="25400"/>
                </a:lnTo>
                <a:lnTo>
                  <a:pt x="231540" y="33020"/>
                </a:lnTo>
                <a:lnTo>
                  <a:pt x="265024" y="72390"/>
                </a:lnTo>
                <a:lnTo>
                  <a:pt x="272212" y="85090"/>
                </a:lnTo>
                <a:lnTo>
                  <a:pt x="262503" y="95250"/>
                </a:lnTo>
                <a:lnTo>
                  <a:pt x="251282" y="101600"/>
                </a:lnTo>
                <a:lnTo>
                  <a:pt x="239071" y="106680"/>
                </a:lnTo>
                <a:lnTo>
                  <a:pt x="213756" y="109220"/>
                </a:lnTo>
                <a:lnTo>
                  <a:pt x="301062" y="109220"/>
                </a:lnTo>
                <a:lnTo>
                  <a:pt x="312539" y="101600"/>
                </a:lnTo>
                <a:lnTo>
                  <a:pt x="323279" y="95250"/>
                </a:lnTo>
                <a:lnTo>
                  <a:pt x="331451" y="88900"/>
                </a:lnTo>
                <a:lnTo>
                  <a:pt x="301010" y="88900"/>
                </a:lnTo>
                <a:lnTo>
                  <a:pt x="292718" y="77470"/>
                </a:lnTo>
                <a:lnTo>
                  <a:pt x="284562" y="66040"/>
                </a:lnTo>
                <a:lnTo>
                  <a:pt x="268424" y="45720"/>
                </a:lnTo>
                <a:lnTo>
                  <a:pt x="260323" y="36830"/>
                </a:lnTo>
                <a:lnTo>
                  <a:pt x="252124" y="27940"/>
                </a:lnTo>
                <a:lnTo>
                  <a:pt x="308243" y="27940"/>
                </a:lnTo>
                <a:lnTo>
                  <a:pt x="306063" y="26670"/>
                </a:lnTo>
                <a:lnTo>
                  <a:pt x="294730" y="20320"/>
                </a:lnTo>
                <a:close/>
              </a:path>
              <a:path w="549192" h="408940">
                <a:moveTo>
                  <a:pt x="308243" y="27940"/>
                </a:moveTo>
                <a:lnTo>
                  <a:pt x="252124" y="27940"/>
                </a:lnTo>
                <a:lnTo>
                  <a:pt x="263183" y="29210"/>
                </a:lnTo>
                <a:lnTo>
                  <a:pt x="274699" y="31750"/>
                </a:lnTo>
                <a:lnTo>
                  <a:pt x="309971" y="49530"/>
                </a:lnTo>
                <a:lnTo>
                  <a:pt x="330650" y="64770"/>
                </a:lnTo>
                <a:lnTo>
                  <a:pt x="322200" y="73660"/>
                </a:lnTo>
                <a:lnTo>
                  <a:pt x="312239" y="82550"/>
                </a:lnTo>
                <a:lnTo>
                  <a:pt x="301010" y="88900"/>
                </a:lnTo>
                <a:lnTo>
                  <a:pt x="331451" y="88900"/>
                </a:lnTo>
                <a:lnTo>
                  <a:pt x="333085" y="87630"/>
                </a:lnTo>
                <a:lnTo>
                  <a:pt x="341758" y="78740"/>
                </a:lnTo>
                <a:lnTo>
                  <a:pt x="365785" y="78740"/>
                </a:lnTo>
                <a:lnTo>
                  <a:pt x="364827" y="77470"/>
                </a:lnTo>
                <a:lnTo>
                  <a:pt x="356552" y="67310"/>
                </a:lnTo>
                <a:lnTo>
                  <a:pt x="348011" y="58420"/>
                </a:lnTo>
                <a:lnTo>
                  <a:pt x="347452" y="57150"/>
                </a:lnTo>
                <a:lnTo>
                  <a:pt x="346792" y="57150"/>
                </a:lnTo>
                <a:lnTo>
                  <a:pt x="337356" y="48260"/>
                </a:lnTo>
                <a:lnTo>
                  <a:pt x="327404" y="40640"/>
                </a:lnTo>
                <a:lnTo>
                  <a:pt x="316964" y="33020"/>
                </a:lnTo>
                <a:lnTo>
                  <a:pt x="308243" y="27940"/>
                </a:lnTo>
                <a:close/>
              </a:path>
              <a:path w="549192" h="408940">
                <a:moveTo>
                  <a:pt x="213200" y="20320"/>
                </a:moveTo>
                <a:lnTo>
                  <a:pt x="165690" y="20320"/>
                </a:lnTo>
                <a:lnTo>
                  <a:pt x="157217" y="27940"/>
                </a:lnTo>
                <a:lnTo>
                  <a:pt x="126700" y="68580"/>
                </a:lnTo>
                <a:lnTo>
                  <a:pt x="120198" y="80010"/>
                </a:lnTo>
                <a:lnTo>
                  <a:pt x="106018" y="81280"/>
                </a:lnTo>
                <a:lnTo>
                  <a:pt x="141153" y="81280"/>
                </a:lnTo>
                <a:lnTo>
                  <a:pt x="145942" y="71120"/>
                </a:lnTo>
                <a:lnTo>
                  <a:pt x="153298" y="59690"/>
                </a:lnTo>
                <a:lnTo>
                  <a:pt x="161301" y="49530"/>
                </a:lnTo>
                <a:lnTo>
                  <a:pt x="169824" y="39370"/>
                </a:lnTo>
                <a:lnTo>
                  <a:pt x="178742" y="31750"/>
                </a:lnTo>
                <a:lnTo>
                  <a:pt x="187929" y="25400"/>
                </a:lnTo>
                <a:lnTo>
                  <a:pt x="213232" y="25400"/>
                </a:lnTo>
                <a:lnTo>
                  <a:pt x="213200" y="20320"/>
                </a:lnTo>
                <a:close/>
              </a:path>
            </a:pathLst>
          </a:custGeom>
          <a:solidFill>
            <a:srgbClr val="82828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grpSp>
        <p:nvGrpSpPr>
          <p:cNvPr id="91" name="Группа 90"/>
          <p:cNvGrpSpPr/>
          <p:nvPr/>
        </p:nvGrpSpPr>
        <p:grpSpPr>
          <a:xfrm>
            <a:off x="3877210" y="3280955"/>
            <a:ext cx="537976" cy="372583"/>
            <a:chOff x="4910665" y="3314529"/>
            <a:chExt cx="537976" cy="372583"/>
          </a:xfrm>
        </p:grpSpPr>
        <p:sp>
          <p:nvSpPr>
            <p:cNvPr id="92" name="object 47"/>
            <p:cNvSpPr/>
            <p:nvPr/>
          </p:nvSpPr>
          <p:spPr>
            <a:xfrm>
              <a:off x="4910665" y="3363034"/>
              <a:ext cx="489013" cy="324078"/>
            </a:xfrm>
            <a:custGeom>
              <a:avLst/>
              <a:gdLst/>
              <a:ahLst/>
              <a:cxnLst/>
              <a:rect l="l" t="t" r="r" b="b"/>
              <a:pathLst>
                <a:path w="489013" h="324078">
                  <a:moveTo>
                    <a:pt x="401866" y="53225"/>
                  </a:moveTo>
                  <a:lnTo>
                    <a:pt x="26192" y="53289"/>
                  </a:lnTo>
                  <a:lnTo>
                    <a:pt x="12907" y="57693"/>
                  </a:lnTo>
                  <a:lnTo>
                    <a:pt x="3543" y="67676"/>
                  </a:lnTo>
                  <a:lnTo>
                    <a:pt x="0" y="81330"/>
                  </a:lnTo>
                  <a:lnTo>
                    <a:pt x="63" y="297873"/>
                  </a:lnTo>
                  <a:lnTo>
                    <a:pt x="4464" y="311161"/>
                  </a:lnTo>
                  <a:lnTo>
                    <a:pt x="14440" y="320531"/>
                  </a:lnTo>
                  <a:lnTo>
                    <a:pt x="28092" y="324078"/>
                  </a:lnTo>
                  <a:lnTo>
                    <a:pt x="403777" y="324014"/>
                  </a:lnTo>
                  <a:lnTo>
                    <a:pt x="417065" y="319606"/>
                  </a:lnTo>
                  <a:lnTo>
                    <a:pt x="426428" y="309625"/>
                  </a:lnTo>
                  <a:lnTo>
                    <a:pt x="426846" y="308013"/>
                  </a:lnTo>
                  <a:lnTo>
                    <a:pt x="21450" y="308013"/>
                  </a:lnTo>
                  <a:lnTo>
                    <a:pt x="16052" y="302615"/>
                  </a:lnTo>
                  <a:lnTo>
                    <a:pt x="16052" y="171564"/>
                  </a:lnTo>
                  <a:lnTo>
                    <a:pt x="429971" y="171564"/>
                  </a:lnTo>
                  <a:lnTo>
                    <a:pt x="429971" y="155511"/>
                  </a:lnTo>
                  <a:lnTo>
                    <a:pt x="16052" y="155511"/>
                  </a:lnTo>
                  <a:lnTo>
                    <a:pt x="16052" y="127406"/>
                  </a:lnTo>
                  <a:lnTo>
                    <a:pt x="429971" y="127406"/>
                  </a:lnTo>
                  <a:lnTo>
                    <a:pt x="429971" y="111340"/>
                  </a:lnTo>
                  <a:lnTo>
                    <a:pt x="16052" y="111340"/>
                  </a:lnTo>
                  <a:lnTo>
                    <a:pt x="16052" y="74688"/>
                  </a:lnTo>
                  <a:lnTo>
                    <a:pt x="21450" y="69291"/>
                  </a:lnTo>
                  <a:lnTo>
                    <a:pt x="426548" y="69291"/>
                  </a:lnTo>
                  <a:lnTo>
                    <a:pt x="425502" y="66137"/>
                  </a:lnTo>
                  <a:lnTo>
                    <a:pt x="415523" y="56770"/>
                  </a:lnTo>
                  <a:lnTo>
                    <a:pt x="401866" y="53225"/>
                  </a:lnTo>
                  <a:close/>
                </a:path>
                <a:path w="489013" h="324078">
                  <a:moveTo>
                    <a:pt x="429971" y="171564"/>
                  </a:moveTo>
                  <a:lnTo>
                    <a:pt x="413918" y="171564"/>
                  </a:lnTo>
                  <a:lnTo>
                    <a:pt x="413918" y="302615"/>
                  </a:lnTo>
                  <a:lnTo>
                    <a:pt x="408508" y="308013"/>
                  </a:lnTo>
                  <a:lnTo>
                    <a:pt x="426846" y="308013"/>
                  </a:lnTo>
                  <a:lnTo>
                    <a:pt x="429971" y="295973"/>
                  </a:lnTo>
                  <a:lnTo>
                    <a:pt x="429971" y="171564"/>
                  </a:lnTo>
                  <a:close/>
                </a:path>
                <a:path w="489013" h="324078">
                  <a:moveTo>
                    <a:pt x="97332" y="259549"/>
                  </a:moveTo>
                  <a:lnTo>
                    <a:pt x="53670" y="259549"/>
                  </a:lnTo>
                  <a:lnTo>
                    <a:pt x="50076" y="263144"/>
                  </a:lnTo>
                  <a:lnTo>
                    <a:pt x="50076" y="272008"/>
                  </a:lnTo>
                  <a:lnTo>
                    <a:pt x="53670" y="275602"/>
                  </a:lnTo>
                  <a:lnTo>
                    <a:pt x="97332" y="275602"/>
                  </a:lnTo>
                  <a:lnTo>
                    <a:pt x="100926" y="272008"/>
                  </a:lnTo>
                  <a:lnTo>
                    <a:pt x="100926" y="263144"/>
                  </a:lnTo>
                  <a:lnTo>
                    <a:pt x="97332" y="259549"/>
                  </a:lnTo>
                  <a:close/>
                </a:path>
                <a:path w="489013" h="324078">
                  <a:moveTo>
                    <a:pt x="152539" y="259549"/>
                  </a:moveTo>
                  <a:lnTo>
                    <a:pt x="120916" y="259549"/>
                  </a:lnTo>
                  <a:lnTo>
                    <a:pt x="117322" y="263144"/>
                  </a:lnTo>
                  <a:lnTo>
                    <a:pt x="117322" y="272008"/>
                  </a:lnTo>
                  <a:lnTo>
                    <a:pt x="120916" y="275602"/>
                  </a:lnTo>
                  <a:lnTo>
                    <a:pt x="152539" y="275602"/>
                  </a:lnTo>
                  <a:lnTo>
                    <a:pt x="156133" y="272008"/>
                  </a:lnTo>
                  <a:lnTo>
                    <a:pt x="156133" y="263144"/>
                  </a:lnTo>
                  <a:lnTo>
                    <a:pt x="152539" y="259549"/>
                  </a:lnTo>
                  <a:close/>
                </a:path>
                <a:path w="489013" h="324078">
                  <a:moveTo>
                    <a:pt x="485885" y="16065"/>
                  </a:moveTo>
                  <a:lnTo>
                    <a:pt x="467550" y="16065"/>
                  </a:lnTo>
                  <a:lnTo>
                    <a:pt x="472947" y="21463"/>
                  </a:lnTo>
                  <a:lnTo>
                    <a:pt x="472947" y="249389"/>
                  </a:lnTo>
                  <a:lnTo>
                    <a:pt x="467550" y="254787"/>
                  </a:lnTo>
                  <a:lnTo>
                    <a:pt x="450049" y="254787"/>
                  </a:lnTo>
                  <a:lnTo>
                    <a:pt x="450049" y="270852"/>
                  </a:lnTo>
                  <a:lnTo>
                    <a:pt x="460908" y="270852"/>
                  </a:lnTo>
                  <a:lnTo>
                    <a:pt x="474559" y="267306"/>
                  </a:lnTo>
                  <a:lnTo>
                    <a:pt x="484536" y="257936"/>
                  </a:lnTo>
                  <a:lnTo>
                    <a:pt x="488937" y="244648"/>
                  </a:lnTo>
                  <a:lnTo>
                    <a:pt x="489013" y="28105"/>
                  </a:lnTo>
                  <a:lnTo>
                    <a:pt x="485885" y="16065"/>
                  </a:lnTo>
                  <a:close/>
                </a:path>
                <a:path w="489013" h="324078">
                  <a:moveTo>
                    <a:pt x="429971" y="127406"/>
                  </a:moveTo>
                  <a:lnTo>
                    <a:pt x="413918" y="127406"/>
                  </a:lnTo>
                  <a:lnTo>
                    <a:pt x="413918" y="155511"/>
                  </a:lnTo>
                  <a:lnTo>
                    <a:pt x="429971" y="155511"/>
                  </a:lnTo>
                  <a:lnTo>
                    <a:pt x="429971" y="127406"/>
                  </a:lnTo>
                  <a:close/>
                </a:path>
                <a:path w="489013" h="324078">
                  <a:moveTo>
                    <a:pt x="426548" y="69291"/>
                  </a:moveTo>
                  <a:lnTo>
                    <a:pt x="408508" y="69291"/>
                  </a:lnTo>
                  <a:lnTo>
                    <a:pt x="413918" y="74688"/>
                  </a:lnTo>
                  <a:lnTo>
                    <a:pt x="413918" y="111340"/>
                  </a:lnTo>
                  <a:lnTo>
                    <a:pt x="429971" y="111340"/>
                  </a:lnTo>
                  <a:lnTo>
                    <a:pt x="429907" y="79420"/>
                  </a:lnTo>
                  <a:lnTo>
                    <a:pt x="426548" y="69291"/>
                  </a:lnTo>
                  <a:close/>
                </a:path>
                <a:path w="489013" h="324078">
                  <a:moveTo>
                    <a:pt x="87134" y="0"/>
                  </a:moveTo>
                  <a:lnTo>
                    <a:pt x="73482" y="3545"/>
                  </a:lnTo>
                  <a:lnTo>
                    <a:pt x="63501" y="12911"/>
                  </a:lnTo>
                  <a:lnTo>
                    <a:pt x="59093" y="26194"/>
                  </a:lnTo>
                  <a:lnTo>
                    <a:pt x="59029" y="33159"/>
                  </a:lnTo>
                  <a:lnTo>
                    <a:pt x="75082" y="33159"/>
                  </a:lnTo>
                  <a:lnTo>
                    <a:pt x="75082" y="21463"/>
                  </a:lnTo>
                  <a:lnTo>
                    <a:pt x="80492" y="16065"/>
                  </a:lnTo>
                  <a:lnTo>
                    <a:pt x="485885" y="16065"/>
                  </a:lnTo>
                  <a:lnTo>
                    <a:pt x="485466" y="14453"/>
                  </a:lnTo>
                  <a:lnTo>
                    <a:pt x="476096" y="4477"/>
                  </a:lnTo>
                  <a:lnTo>
                    <a:pt x="462808" y="76"/>
                  </a:lnTo>
                  <a:lnTo>
                    <a:pt x="460908" y="12"/>
                  </a:lnTo>
                  <a:lnTo>
                    <a:pt x="87134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dirty="0"/>
            </a:p>
          </p:txBody>
        </p:sp>
        <p:sp>
          <p:nvSpPr>
            <p:cNvPr id="93" name="object 48"/>
            <p:cNvSpPr/>
            <p:nvPr/>
          </p:nvSpPr>
          <p:spPr>
            <a:xfrm>
              <a:off x="5018658" y="3314529"/>
              <a:ext cx="429983" cy="270840"/>
            </a:xfrm>
            <a:custGeom>
              <a:avLst/>
              <a:gdLst/>
              <a:ahLst/>
              <a:cxnLst/>
              <a:rect l="l" t="t" r="r" b="b"/>
              <a:pathLst>
                <a:path w="429983" h="270840">
                  <a:moveTo>
                    <a:pt x="426854" y="16052"/>
                  </a:moveTo>
                  <a:lnTo>
                    <a:pt x="408520" y="16052"/>
                  </a:lnTo>
                  <a:lnTo>
                    <a:pt x="413918" y="21463"/>
                  </a:lnTo>
                  <a:lnTo>
                    <a:pt x="413918" y="249389"/>
                  </a:lnTo>
                  <a:lnTo>
                    <a:pt x="408520" y="254787"/>
                  </a:lnTo>
                  <a:lnTo>
                    <a:pt x="391020" y="254787"/>
                  </a:lnTo>
                  <a:lnTo>
                    <a:pt x="391020" y="270840"/>
                  </a:lnTo>
                  <a:lnTo>
                    <a:pt x="401878" y="270840"/>
                  </a:lnTo>
                  <a:lnTo>
                    <a:pt x="415533" y="267296"/>
                  </a:lnTo>
                  <a:lnTo>
                    <a:pt x="425515" y="257932"/>
                  </a:lnTo>
                  <a:lnTo>
                    <a:pt x="429920" y="244647"/>
                  </a:lnTo>
                  <a:lnTo>
                    <a:pt x="429983" y="28105"/>
                  </a:lnTo>
                  <a:lnTo>
                    <a:pt x="426854" y="16052"/>
                  </a:lnTo>
                  <a:close/>
                </a:path>
                <a:path w="429983" h="270840">
                  <a:moveTo>
                    <a:pt x="401878" y="0"/>
                  </a:moveTo>
                  <a:lnTo>
                    <a:pt x="28105" y="0"/>
                  </a:lnTo>
                  <a:lnTo>
                    <a:pt x="14453" y="3545"/>
                  </a:lnTo>
                  <a:lnTo>
                    <a:pt x="4471" y="12911"/>
                  </a:lnTo>
                  <a:lnTo>
                    <a:pt x="64" y="26194"/>
                  </a:lnTo>
                  <a:lnTo>
                    <a:pt x="0" y="33147"/>
                  </a:lnTo>
                  <a:lnTo>
                    <a:pt x="16065" y="33147"/>
                  </a:lnTo>
                  <a:lnTo>
                    <a:pt x="16065" y="21463"/>
                  </a:lnTo>
                  <a:lnTo>
                    <a:pt x="21463" y="16052"/>
                  </a:lnTo>
                  <a:lnTo>
                    <a:pt x="426854" y="16052"/>
                  </a:lnTo>
                  <a:lnTo>
                    <a:pt x="426438" y="14453"/>
                  </a:lnTo>
                  <a:lnTo>
                    <a:pt x="417072" y="4471"/>
                  </a:lnTo>
                  <a:lnTo>
                    <a:pt x="403788" y="64"/>
                  </a:lnTo>
                  <a:lnTo>
                    <a:pt x="401878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dirty="0"/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5531036" y="3107507"/>
            <a:ext cx="1889377" cy="1245340"/>
            <a:chOff x="5531036" y="3107507"/>
            <a:chExt cx="1889377" cy="124534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5531036" y="3107507"/>
              <a:ext cx="1889377" cy="1245340"/>
              <a:chOff x="5101880" y="3757136"/>
              <a:chExt cx="1889377" cy="1245340"/>
            </a:xfrm>
          </p:grpSpPr>
          <p:sp>
            <p:nvSpPr>
              <p:cNvPr id="525" name="object 13"/>
              <p:cNvSpPr/>
              <p:nvPr/>
            </p:nvSpPr>
            <p:spPr>
              <a:xfrm>
                <a:off x="5103616" y="3757136"/>
                <a:ext cx="719467" cy="719480"/>
              </a:xfrm>
              <a:custGeom>
                <a:avLst/>
                <a:gdLst/>
                <a:ahLst/>
                <a:cxnLst/>
                <a:rect l="l" t="t" r="r" b="b"/>
                <a:pathLst>
                  <a:path w="719988" h="720001">
                    <a:moveTo>
                      <a:pt x="359994" y="0"/>
                    </a:moveTo>
                    <a:lnTo>
                      <a:pt x="301601" y="4711"/>
                    </a:lnTo>
                    <a:lnTo>
                      <a:pt x="246208" y="18352"/>
                    </a:lnTo>
                    <a:lnTo>
                      <a:pt x="194556" y="40182"/>
                    </a:lnTo>
                    <a:lnTo>
                      <a:pt x="147386" y="69459"/>
                    </a:lnTo>
                    <a:lnTo>
                      <a:pt x="105440" y="105441"/>
                    </a:lnTo>
                    <a:lnTo>
                      <a:pt x="69458" y="147389"/>
                    </a:lnTo>
                    <a:lnTo>
                      <a:pt x="40182" y="194560"/>
                    </a:lnTo>
                    <a:lnTo>
                      <a:pt x="18352" y="246215"/>
                    </a:lnTo>
                    <a:lnTo>
                      <a:pt x="4711" y="301610"/>
                    </a:lnTo>
                    <a:lnTo>
                      <a:pt x="0" y="360006"/>
                    </a:lnTo>
                    <a:lnTo>
                      <a:pt x="1193" y="389531"/>
                    </a:lnTo>
                    <a:lnTo>
                      <a:pt x="10462" y="446517"/>
                    </a:lnTo>
                    <a:lnTo>
                      <a:pt x="28290" y="500132"/>
                    </a:lnTo>
                    <a:lnTo>
                      <a:pt x="53935" y="549636"/>
                    </a:lnTo>
                    <a:lnTo>
                      <a:pt x="86657" y="594286"/>
                    </a:lnTo>
                    <a:lnTo>
                      <a:pt x="125714" y="633343"/>
                    </a:lnTo>
                    <a:lnTo>
                      <a:pt x="170364" y="666065"/>
                    </a:lnTo>
                    <a:lnTo>
                      <a:pt x="219868" y="691710"/>
                    </a:lnTo>
                    <a:lnTo>
                      <a:pt x="273483" y="709538"/>
                    </a:lnTo>
                    <a:lnTo>
                      <a:pt x="330469" y="718807"/>
                    </a:lnTo>
                    <a:lnTo>
                      <a:pt x="359994" y="720001"/>
                    </a:lnTo>
                    <a:lnTo>
                      <a:pt x="389519" y="718807"/>
                    </a:lnTo>
                    <a:lnTo>
                      <a:pt x="446504" y="709538"/>
                    </a:lnTo>
                    <a:lnTo>
                      <a:pt x="500119" y="691710"/>
                    </a:lnTo>
                    <a:lnTo>
                      <a:pt x="549623" y="666065"/>
                    </a:lnTo>
                    <a:lnTo>
                      <a:pt x="594274" y="633343"/>
                    </a:lnTo>
                    <a:lnTo>
                      <a:pt x="633331" y="594286"/>
                    </a:lnTo>
                    <a:lnTo>
                      <a:pt x="666052" y="549636"/>
                    </a:lnTo>
                    <a:lnTo>
                      <a:pt x="691698" y="500132"/>
                    </a:lnTo>
                    <a:lnTo>
                      <a:pt x="709525" y="446517"/>
                    </a:lnTo>
                    <a:lnTo>
                      <a:pt x="718795" y="389531"/>
                    </a:lnTo>
                    <a:lnTo>
                      <a:pt x="719988" y="360006"/>
                    </a:lnTo>
                    <a:lnTo>
                      <a:pt x="718795" y="330480"/>
                    </a:lnTo>
                    <a:lnTo>
                      <a:pt x="709525" y="273491"/>
                    </a:lnTo>
                    <a:lnTo>
                      <a:pt x="691698" y="219873"/>
                    </a:lnTo>
                    <a:lnTo>
                      <a:pt x="666052" y="170368"/>
                    </a:lnTo>
                    <a:lnTo>
                      <a:pt x="633331" y="125716"/>
                    </a:lnTo>
                    <a:lnTo>
                      <a:pt x="594274" y="86658"/>
                    </a:lnTo>
                    <a:lnTo>
                      <a:pt x="549623" y="53936"/>
                    </a:lnTo>
                    <a:lnTo>
                      <a:pt x="500119" y="28290"/>
                    </a:lnTo>
                    <a:lnTo>
                      <a:pt x="446504" y="10462"/>
                    </a:lnTo>
                    <a:lnTo>
                      <a:pt x="389519" y="1193"/>
                    </a:lnTo>
                    <a:lnTo>
                      <a:pt x="359994" y="0"/>
                    </a:lnTo>
                    <a:close/>
                  </a:path>
                </a:pathLst>
              </a:custGeom>
              <a:solidFill>
                <a:srgbClr val="E6E7E8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38" name="object 18"/>
              <p:cNvSpPr txBox="1"/>
              <p:nvPr/>
            </p:nvSpPr>
            <p:spPr>
              <a:xfrm>
                <a:off x="5101880" y="4574796"/>
                <a:ext cx="1889377" cy="42768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691" marR="12691" defTabSz="913756">
                  <a:lnSpc>
                    <a:spcPts val="1099"/>
                  </a:lnSpc>
                </a:pP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Настоящий </a:t>
                </a:r>
                <a:r>
                  <a:rPr lang="ru-RU"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к</a:t>
                </a:r>
                <a:r>
                  <a:rPr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эшбэк,</a:t>
                </a:r>
                <a:r>
                  <a:rPr lang="ru-RU"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 </a:t>
                </a:r>
                <a:r>
                  <a:rPr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никаких </a:t>
                </a: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баллов, </a:t>
                </a:r>
                <a:r>
                  <a:rPr lang="ru-RU"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/>
                </a:r>
                <a:br>
                  <a:rPr lang="ru-RU" sz="800" dirty="0">
                    <a:solidFill>
                      <a:srgbClr val="828282"/>
                    </a:solidFill>
                    <a:latin typeface="Arial"/>
                    <a:cs typeface="Arial"/>
                  </a:rPr>
                </a:br>
                <a:r>
                  <a:rPr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только </a:t>
                </a:r>
                <a:r>
                  <a:rPr sz="800" dirty="0">
                    <a:solidFill>
                      <a:srgbClr val="113D70"/>
                    </a:solidFill>
                    <a:latin typeface="Arial"/>
                    <a:cs typeface="Arial"/>
                  </a:rPr>
                  <a:t>деньги</a:t>
                </a:r>
                <a:endParaRPr sz="800" dirty="0">
                  <a:solidFill>
                    <a:prstClr val="black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94" name="Группа 93"/>
            <p:cNvGrpSpPr/>
            <p:nvPr/>
          </p:nvGrpSpPr>
          <p:grpSpPr>
            <a:xfrm>
              <a:off x="5688603" y="3291950"/>
              <a:ext cx="366383" cy="368331"/>
              <a:chOff x="6420536" y="3331947"/>
              <a:chExt cx="366383" cy="368331"/>
            </a:xfrm>
          </p:grpSpPr>
          <p:sp>
            <p:nvSpPr>
              <p:cNvPr id="95" name="object 32"/>
              <p:cNvSpPr/>
              <p:nvPr/>
            </p:nvSpPr>
            <p:spPr>
              <a:xfrm>
                <a:off x="6487303" y="3331947"/>
                <a:ext cx="299616" cy="52357"/>
              </a:xfrm>
              <a:custGeom>
                <a:avLst/>
                <a:gdLst/>
                <a:ahLst/>
                <a:cxnLst/>
                <a:rect l="l" t="t" r="r" b="b"/>
                <a:pathLst>
                  <a:path w="299833" h="52395">
                    <a:moveTo>
                      <a:pt x="299833" y="24201"/>
                    </a:moveTo>
                    <a:lnTo>
                      <a:pt x="255998" y="43336"/>
                    </a:lnTo>
                    <a:lnTo>
                      <a:pt x="208420" y="49872"/>
                    </a:lnTo>
                    <a:lnTo>
                      <a:pt x="150148" y="52395"/>
                    </a:lnTo>
                    <a:lnTo>
                      <a:pt x="129801" y="52099"/>
                    </a:lnTo>
                    <a:lnTo>
                      <a:pt x="74481" y="48100"/>
                    </a:lnTo>
                    <a:lnTo>
                      <a:pt x="31454" y="40588"/>
                    </a:lnTo>
                    <a:lnTo>
                      <a:pt x="0" y="24300"/>
                    </a:lnTo>
                    <a:lnTo>
                      <a:pt x="1376" y="20956"/>
                    </a:lnTo>
                    <a:lnTo>
                      <a:pt x="44169" y="6913"/>
                    </a:lnTo>
                    <a:lnTo>
                      <a:pt x="92080" y="1677"/>
                    </a:lnTo>
                    <a:lnTo>
                      <a:pt x="130279" y="0"/>
                    </a:lnTo>
                    <a:lnTo>
                      <a:pt x="152463" y="133"/>
                    </a:lnTo>
                    <a:lnTo>
                      <a:pt x="193027" y="1419"/>
                    </a:lnTo>
                    <a:lnTo>
                      <a:pt x="243198" y="5578"/>
                    </a:lnTo>
                    <a:lnTo>
                      <a:pt x="286903" y="14401"/>
                    </a:lnTo>
                    <a:lnTo>
                      <a:pt x="299833" y="24201"/>
                    </a:lnTo>
                    <a:close/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6" name="object 33"/>
              <p:cNvSpPr/>
              <p:nvPr/>
            </p:nvSpPr>
            <p:spPr>
              <a:xfrm>
                <a:off x="6487302" y="3356131"/>
                <a:ext cx="299616" cy="93835"/>
              </a:xfrm>
              <a:custGeom>
                <a:avLst/>
                <a:gdLst/>
                <a:ahLst/>
                <a:cxnLst/>
                <a:rect l="l" t="t" r="r" b="b"/>
                <a:pathLst>
                  <a:path w="299833" h="93903">
                    <a:moveTo>
                      <a:pt x="0" y="0"/>
                    </a:moveTo>
                    <a:lnTo>
                      <a:pt x="0" y="65709"/>
                    </a:lnTo>
                    <a:lnTo>
                      <a:pt x="1365" y="69091"/>
                    </a:lnTo>
                    <a:lnTo>
                      <a:pt x="43829" y="84843"/>
                    </a:lnTo>
                    <a:lnTo>
                      <a:pt x="91404" y="91379"/>
                    </a:lnTo>
                    <a:lnTo>
                      <a:pt x="149676" y="93903"/>
                    </a:lnTo>
                    <a:lnTo>
                      <a:pt x="170025" y="93607"/>
                    </a:lnTo>
                    <a:lnTo>
                      <a:pt x="225345" y="89608"/>
                    </a:lnTo>
                    <a:lnTo>
                      <a:pt x="268374" y="82097"/>
                    </a:lnTo>
                    <a:lnTo>
                      <a:pt x="298390" y="69188"/>
                    </a:lnTo>
                    <a:lnTo>
                      <a:pt x="299833" y="65810"/>
                    </a:lnTo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7" name="object 34"/>
              <p:cNvSpPr/>
              <p:nvPr/>
            </p:nvSpPr>
            <p:spPr>
              <a:xfrm>
                <a:off x="6786919" y="3356131"/>
                <a:ext cx="0" cy="65662"/>
              </a:xfrm>
              <a:custGeom>
                <a:avLst/>
                <a:gdLst/>
                <a:ahLst/>
                <a:cxnLst/>
                <a:rect l="l" t="t" r="r" b="b"/>
                <a:pathLst>
                  <a:path h="65709">
                    <a:moveTo>
                      <a:pt x="0" y="0"/>
                    </a:moveTo>
                    <a:lnTo>
                      <a:pt x="0" y="65709"/>
                    </a:lnTo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8" name="object 35"/>
              <p:cNvSpPr/>
              <p:nvPr/>
            </p:nvSpPr>
            <p:spPr>
              <a:xfrm>
                <a:off x="6487302" y="3515704"/>
                <a:ext cx="298541" cy="48689"/>
              </a:xfrm>
              <a:custGeom>
                <a:avLst/>
                <a:gdLst/>
                <a:ahLst/>
                <a:cxnLst/>
                <a:rect l="l" t="t" r="r" b="b"/>
                <a:pathLst>
                  <a:path w="298758" h="48724">
                    <a:moveTo>
                      <a:pt x="231038" y="0"/>
                    </a:moveTo>
                    <a:lnTo>
                      <a:pt x="269123" y="5724"/>
                    </a:lnTo>
                    <a:lnTo>
                      <a:pt x="298758" y="17584"/>
                    </a:lnTo>
                    <a:lnTo>
                      <a:pt x="297665" y="21602"/>
                    </a:lnTo>
                    <a:lnTo>
                      <a:pt x="256714" y="39119"/>
                    </a:lnTo>
                    <a:lnTo>
                      <a:pt x="210098" y="46002"/>
                    </a:lnTo>
                    <a:lnTo>
                      <a:pt x="152762" y="48724"/>
                    </a:lnTo>
                    <a:lnTo>
                      <a:pt x="132155" y="48439"/>
                    </a:lnTo>
                    <a:lnTo>
                      <a:pt x="93807" y="46306"/>
                    </a:lnTo>
                    <a:lnTo>
                      <a:pt x="45839" y="39986"/>
                    </a:lnTo>
                    <a:lnTo>
                      <a:pt x="6408" y="27932"/>
                    </a:lnTo>
                    <a:lnTo>
                      <a:pt x="0" y="18872"/>
                    </a:lnTo>
                    <a:lnTo>
                      <a:pt x="1015" y="17259"/>
                    </a:lnTo>
                    <a:lnTo>
                      <a:pt x="2933" y="15697"/>
                    </a:lnTo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99" name="object 36"/>
              <p:cNvSpPr/>
              <p:nvPr/>
            </p:nvSpPr>
            <p:spPr>
              <a:xfrm>
                <a:off x="6487302" y="3536213"/>
                <a:ext cx="299616" cy="93835"/>
              </a:xfrm>
              <a:custGeom>
                <a:avLst/>
                <a:gdLst/>
                <a:ahLst/>
                <a:cxnLst/>
                <a:rect l="l" t="t" r="r" b="b"/>
                <a:pathLst>
                  <a:path w="299833" h="93903">
                    <a:moveTo>
                      <a:pt x="0" y="0"/>
                    </a:moveTo>
                    <a:lnTo>
                      <a:pt x="0" y="65709"/>
                    </a:lnTo>
                    <a:lnTo>
                      <a:pt x="1365" y="69091"/>
                    </a:lnTo>
                    <a:lnTo>
                      <a:pt x="43829" y="84843"/>
                    </a:lnTo>
                    <a:lnTo>
                      <a:pt x="91404" y="91379"/>
                    </a:lnTo>
                    <a:lnTo>
                      <a:pt x="149676" y="93903"/>
                    </a:lnTo>
                    <a:lnTo>
                      <a:pt x="170025" y="93607"/>
                    </a:lnTo>
                    <a:lnTo>
                      <a:pt x="225345" y="89608"/>
                    </a:lnTo>
                    <a:lnTo>
                      <a:pt x="268374" y="82097"/>
                    </a:lnTo>
                    <a:lnTo>
                      <a:pt x="298390" y="69188"/>
                    </a:lnTo>
                    <a:lnTo>
                      <a:pt x="299833" y="65810"/>
                    </a:lnTo>
                  </a:path>
                </a:pathLst>
              </a:custGeom>
              <a:ln w="19049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0" name="object 37"/>
              <p:cNvSpPr/>
              <p:nvPr/>
            </p:nvSpPr>
            <p:spPr>
              <a:xfrm>
                <a:off x="6786919" y="3536214"/>
                <a:ext cx="0" cy="135893"/>
              </a:xfrm>
              <a:custGeom>
                <a:avLst/>
                <a:gdLst/>
                <a:ahLst/>
                <a:cxnLst/>
                <a:rect l="l" t="t" r="r" b="b"/>
                <a:pathLst>
                  <a:path h="135991">
                    <a:moveTo>
                      <a:pt x="0" y="0"/>
                    </a:moveTo>
                    <a:lnTo>
                      <a:pt x="0" y="135991"/>
                    </a:lnTo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1" name="object 38"/>
              <p:cNvSpPr/>
              <p:nvPr/>
            </p:nvSpPr>
            <p:spPr>
              <a:xfrm>
                <a:off x="6420537" y="3427289"/>
                <a:ext cx="299603" cy="47068"/>
              </a:xfrm>
              <a:custGeom>
                <a:avLst/>
                <a:gdLst/>
                <a:ahLst/>
                <a:cxnLst/>
                <a:rect l="l" t="t" r="r" b="b"/>
                <a:pathLst>
                  <a:path w="299820" h="47102">
                    <a:moveTo>
                      <a:pt x="299820" y="18896"/>
                    </a:moveTo>
                    <a:lnTo>
                      <a:pt x="255987" y="38037"/>
                    </a:lnTo>
                    <a:lnTo>
                      <a:pt x="208410" y="44577"/>
                    </a:lnTo>
                    <a:lnTo>
                      <a:pt x="150139" y="47102"/>
                    </a:lnTo>
                    <a:lnTo>
                      <a:pt x="129793" y="46806"/>
                    </a:lnTo>
                    <a:lnTo>
                      <a:pt x="74476" y="42803"/>
                    </a:lnTo>
                    <a:lnTo>
                      <a:pt x="31450" y="35287"/>
                    </a:lnTo>
                    <a:lnTo>
                      <a:pt x="0" y="18993"/>
                    </a:lnTo>
                    <a:lnTo>
                      <a:pt x="2497" y="14489"/>
                    </a:lnTo>
                    <a:lnTo>
                      <a:pt x="9693" y="10268"/>
                    </a:lnTo>
                    <a:lnTo>
                      <a:pt x="21142" y="6400"/>
                    </a:lnTo>
                    <a:lnTo>
                      <a:pt x="36399" y="2954"/>
                    </a:lnTo>
                    <a:lnTo>
                      <a:pt x="55019" y="0"/>
                    </a:lnTo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2" name="object 39"/>
              <p:cNvSpPr/>
              <p:nvPr/>
            </p:nvSpPr>
            <p:spPr>
              <a:xfrm>
                <a:off x="6420536" y="3446172"/>
                <a:ext cx="299603" cy="93835"/>
              </a:xfrm>
              <a:custGeom>
                <a:avLst/>
                <a:gdLst/>
                <a:ahLst/>
                <a:cxnLst/>
                <a:rect l="l" t="t" r="r" b="b"/>
                <a:pathLst>
                  <a:path w="299820" h="93903">
                    <a:moveTo>
                      <a:pt x="0" y="0"/>
                    </a:moveTo>
                    <a:lnTo>
                      <a:pt x="0" y="65709"/>
                    </a:lnTo>
                    <a:lnTo>
                      <a:pt x="1366" y="69092"/>
                    </a:lnTo>
                    <a:lnTo>
                      <a:pt x="43834" y="84845"/>
                    </a:lnTo>
                    <a:lnTo>
                      <a:pt x="91412" y="91380"/>
                    </a:lnTo>
                    <a:lnTo>
                      <a:pt x="149684" y="93903"/>
                    </a:lnTo>
                    <a:lnTo>
                      <a:pt x="170030" y="93607"/>
                    </a:lnTo>
                    <a:lnTo>
                      <a:pt x="225347" y="89607"/>
                    </a:lnTo>
                    <a:lnTo>
                      <a:pt x="268373" y="82095"/>
                    </a:lnTo>
                    <a:lnTo>
                      <a:pt x="298381" y="69183"/>
                    </a:lnTo>
                    <a:lnTo>
                      <a:pt x="299820" y="65805"/>
                    </a:lnTo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3" name="object 40"/>
              <p:cNvSpPr/>
              <p:nvPr/>
            </p:nvSpPr>
            <p:spPr>
              <a:xfrm>
                <a:off x="6720140" y="3446172"/>
                <a:ext cx="0" cy="65662"/>
              </a:xfrm>
              <a:custGeom>
                <a:avLst/>
                <a:gdLst/>
                <a:ahLst/>
                <a:cxnLst/>
                <a:rect l="l" t="t" r="r" b="b"/>
                <a:pathLst>
                  <a:path h="65709">
                    <a:moveTo>
                      <a:pt x="0" y="0"/>
                    </a:moveTo>
                    <a:lnTo>
                      <a:pt x="0" y="65709"/>
                    </a:lnTo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04" name="object 41"/>
              <p:cNvSpPr/>
              <p:nvPr/>
            </p:nvSpPr>
            <p:spPr>
              <a:xfrm>
                <a:off x="6487302" y="3606443"/>
                <a:ext cx="299616" cy="93835"/>
              </a:xfrm>
              <a:custGeom>
                <a:avLst/>
                <a:gdLst/>
                <a:ahLst/>
                <a:cxnLst/>
                <a:rect l="l" t="t" r="r" b="b"/>
                <a:pathLst>
                  <a:path w="299833" h="93903">
                    <a:moveTo>
                      <a:pt x="0" y="0"/>
                    </a:moveTo>
                    <a:lnTo>
                      <a:pt x="0" y="65709"/>
                    </a:lnTo>
                    <a:lnTo>
                      <a:pt x="1365" y="69091"/>
                    </a:lnTo>
                    <a:lnTo>
                      <a:pt x="43829" y="84843"/>
                    </a:lnTo>
                    <a:lnTo>
                      <a:pt x="91404" y="91379"/>
                    </a:lnTo>
                    <a:lnTo>
                      <a:pt x="149676" y="93903"/>
                    </a:lnTo>
                    <a:lnTo>
                      <a:pt x="170025" y="93607"/>
                    </a:lnTo>
                    <a:lnTo>
                      <a:pt x="225345" y="89608"/>
                    </a:lnTo>
                    <a:lnTo>
                      <a:pt x="268374" y="82097"/>
                    </a:lnTo>
                    <a:lnTo>
                      <a:pt x="298390" y="69188"/>
                    </a:lnTo>
                    <a:lnTo>
                      <a:pt x="299833" y="65810"/>
                    </a:lnTo>
                  </a:path>
                </a:pathLst>
              </a:custGeom>
              <a:ln w="1905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05" name="Группа 104"/>
          <p:cNvGrpSpPr/>
          <p:nvPr/>
        </p:nvGrpSpPr>
        <p:grpSpPr>
          <a:xfrm>
            <a:off x="3995701" y="4518742"/>
            <a:ext cx="289491" cy="395611"/>
            <a:chOff x="7937673" y="3324500"/>
            <a:chExt cx="289491" cy="395611"/>
          </a:xfrm>
        </p:grpSpPr>
        <p:sp>
          <p:nvSpPr>
            <p:cNvPr id="106" name="object 61"/>
            <p:cNvSpPr/>
            <p:nvPr/>
          </p:nvSpPr>
          <p:spPr>
            <a:xfrm>
              <a:off x="8007772" y="3567270"/>
              <a:ext cx="135638" cy="120512"/>
            </a:xfrm>
            <a:custGeom>
              <a:avLst/>
              <a:gdLst/>
              <a:ahLst/>
              <a:cxnLst/>
              <a:rect l="l" t="t" r="r" b="b"/>
              <a:pathLst>
                <a:path w="135737" h="120599">
                  <a:moveTo>
                    <a:pt x="21932" y="84645"/>
                  </a:moveTo>
                  <a:lnTo>
                    <a:pt x="0" y="87312"/>
                  </a:lnTo>
                  <a:lnTo>
                    <a:pt x="3542" y="100055"/>
                  </a:lnTo>
                  <a:lnTo>
                    <a:pt x="10983" y="110292"/>
                  </a:lnTo>
                  <a:lnTo>
                    <a:pt x="12255" y="111455"/>
                  </a:lnTo>
                  <a:lnTo>
                    <a:pt x="22894" y="117906"/>
                  </a:lnTo>
                  <a:lnTo>
                    <a:pt x="35767" y="120599"/>
                  </a:lnTo>
                  <a:lnTo>
                    <a:pt x="50236" y="119069"/>
                  </a:lnTo>
                  <a:lnTo>
                    <a:pt x="61420" y="114300"/>
                  </a:lnTo>
                  <a:lnTo>
                    <a:pt x="72312" y="102501"/>
                  </a:lnTo>
                  <a:lnTo>
                    <a:pt x="72599" y="101904"/>
                  </a:lnTo>
                  <a:lnTo>
                    <a:pt x="34340" y="101904"/>
                  </a:lnTo>
                  <a:lnTo>
                    <a:pt x="30632" y="100418"/>
                  </a:lnTo>
                  <a:lnTo>
                    <a:pt x="24510" y="94513"/>
                  </a:lnTo>
                  <a:lnTo>
                    <a:pt x="22631" y="90246"/>
                  </a:lnTo>
                  <a:lnTo>
                    <a:pt x="21932" y="84645"/>
                  </a:lnTo>
                  <a:close/>
                </a:path>
                <a:path w="135737" h="120599">
                  <a:moveTo>
                    <a:pt x="71422" y="63690"/>
                  </a:moveTo>
                  <a:lnTo>
                    <a:pt x="43903" y="63690"/>
                  </a:lnTo>
                  <a:lnTo>
                    <a:pt x="47650" y="65354"/>
                  </a:lnTo>
                  <a:lnTo>
                    <a:pt x="53771" y="72021"/>
                  </a:lnTo>
                  <a:lnTo>
                    <a:pt x="55308" y="76530"/>
                  </a:lnTo>
                  <a:lnTo>
                    <a:pt x="55308" y="88252"/>
                  </a:lnTo>
                  <a:lnTo>
                    <a:pt x="53708" y="93040"/>
                  </a:lnTo>
                  <a:lnTo>
                    <a:pt x="47307" y="100126"/>
                  </a:lnTo>
                  <a:lnTo>
                    <a:pt x="43370" y="101904"/>
                  </a:lnTo>
                  <a:lnTo>
                    <a:pt x="72599" y="101904"/>
                  </a:lnTo>
                  <a:lnTo>
                    <a:pt x="77471" y="91783"/>
                  </a:lnTo>
                  <a:lnTo>
                    <a:pt x="77085" y="75440"/>
                  </a:lnTo>
                  <a:lnTo>
                    <a:pt x="73450" y="66243"/>
                  </a:lnTo>
                  <a:lnTo>
                    <a:pt x="71422" y="63690"/>
                  </a:lnTo>
                  <a:close/>
                </a:path>
                <a:path w="135737" h="120599">
                  <a:moveTo>
                    <a:pt x="69873" y="18630"/>
                  </a:moveTo>
                  <a:lnTo>
                    <a:pt x="41414" y="18630"/>
                  </a:lnTo>
                  <a:lnTo>
                    <a:pt x="44551" y="19811"/>
                  </a:lnTo>
                  <a:lnTo>
                    <a:pt x="49288" y="24536"/>
                  </a:lnTo>
                  <a:lnTo>
                    <a:pt x="50469" y="27711"/>
                  </a:lnTo>
                  <a:lnTo>
                    <a:pt x="50469" y="36360"/>
                  </a:lnTo>
                  <a:lnTo>
                    <a:pt x="48856" y="40106"/>
                  </a:lnTo>
                  <a:lnTo>
                    <a:pt x="42405" y="45758"/>
                  </a:lnTo>
                  <a:lnTo>
                    <a:pt x="37731" y="47078"/>
                  </a:lnTo>
                  <a:lnTo>
                    <a:pt x="31577" y="47078"/>
                  </a:lnTo>
                  <a:lnTo>
                    <a:pt x="29108" y="65379"/>
                  </a:lnTo>
                  <a:lnTo>
                    <a:pt x="33134" y="64249"/>
                  </a:lnTo>
                  <a:lnTo>
                    <a:pt x="36601" y="63690"/>
                  </a:lnTo>
                  <a:lnTo>
                    <a:pt x="71422" y="63690"/>
                  </a:lnTo>
                  <a:lnTo>
                    <a:pt x="68376" y="59855"/>
                  </a:lnTo>
                  <a:lnTo>
                    <a:pt x="62966" y="56591"/>
                  </a:lnTo>
                  <a:lnTo>
                    <a:pt x="56184" y="55143"/>
                  </a:lnTo>
                  <a:lnTo>
                    <a:pt x="66407" y="47078"/>
                  </a:lnTo>
                  <a:lnTo>
                    <a:pt x="37731" y="47078"/>
                  </a:lnTo>
                  <a:lnTo>
                    <a:pt x="31597" y="46926"/>
                  </a:lnTo>
                  <a:lnTo>
                    <a:pt x="66600" y="46926"/>
                  </a:lnTo>
                  <a:lnTo>
                    <a:pt x="67513" y="46206"/>
                  </a:lnTo>
                  <a:lnTo>
                    <a:pt x="72787" y="35022"/>
                  </a:lnTo>
                  <a:lnTo>
                    <a:pt x="71149" y="20727"/>
                  </a:lnTo>
                  <a:lnTo>
                    <a:pt x="69873" y="18630"/>
                  </a:lnTo>
                  <a:close/>
                </a:path>
                <a:path w="135737" h="120599">
                  <a:moveTo>
                    <a:pt x="31635" y="0"/>
                  </a:moveTo>
                  <a:lnTo>
                    <a:pt x="1689" y="30886"/>
                  </a:lnTo>
                  <a:lnTo>
                    <a:pt x="22567" y="34429"/>
                  </a:lnTo>
                  <a:lnTo>
                    <a:pt x="23164" y="29273"/>
                  </a:lnTo>
                  <a:lnTo>
                    <a:pt x="24828" y="25349"/>
                  </a:lnTo>
                  <a:lnTo>
                    <a:pt x="30314" y="19977"/>
                  </a:lnTo>
                  <a:lnTo>
                    <a:pt x="33616" y="18630"/>
                  </a:lnTo>
                  <a:lnTo>
                    <a:pt x="69873" y="18630"/>
                  </a:lnTo>
                  <a:lnTo>
                    <a:pt x="65210" y="10975"/>
                  </a:lnTo>
                  <a:lnTo>
                    <a:pt x="54944" y="3463"/>
                  </a:lnTo>
                  <a:lnTo>
                    <a:pt x="42381" y="182"/>
                  </a:lnTo>
                  <a:lnTo>
                    <a:pt x="31635" y="0"/>
                  </a:lnTo>
                  <a:close/>
                </a:path>
                <a:path w="135737" h="120599">
                  <a:moveTo>
                    <a:pt x="135737" y="38750"/>
                  </a:moveTo>
                  <a:lnTo>
                    <a:pt x="106558" y="38750"/>
                  </a:lnTo>
                  <a:lnTo>
                    <a:pt x="113080" y="118668"/>
                  </a:lnTo>
                  <a:lnTo>
                    <a:pt x="135737" y="118668"/>
                  </a:lnTo>
                  <a:lnTo>
                    <a:pt x="135737" y="38750"/>
                  </a:lnTo>
                  <a:close/>
                </a:path>
                <a:path w="135737" h="120599">
                  <a:moveTo>
                    <a:pt x="135737" y="0"/>
                  </a:moveTo>
                  <a:lnTo>
                    <a:pt x="117347" y="0"/>
                  </a:lnTo>
                  <a:lnTo>
                    <a:pt x="114769" y="7213"/>
                  </a:lnTo>
                  <a:lnTo>
                    <a:pt x="110020" y="13512"/>
                  </a:lnTo>
                  <a:lnTo>
                    <a:pt x="96151" y="24307"/>
                  </a:lnTo>
                  <a:lnTo>
                    <a:pt x="89725" y="27978"/>
                  </a:lnTo>
                  <a:lnTo>
                    <a:pt x="83819" y="29908"/>
                  </a:lnTo>
                  <a:lnTo>
                    <a:pt x="83819" y="50469"/>
                  </a:lnTo>
                  <a:lnTo>
                    <a:pt x="95808" y="45457"/>
                  </a:lnTo>
                  <a:lnTo>
                    <a:pt x="106558" y="38750"/>
                  </a:lnTo>
                  <a:lnTo>
                    <a:pt x="135737" y="38750"/>
                  </a:lnTo>
                  <a:lnTo>
                    <a:pt x="135737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7" name="object 62"/>
            <p:cNvSpPr/>
            <p:nvPr/>
          </p:nvSpPr>
          <p:spPr>
            <a:xfrm>
              <a:off x="7950838" y="3324500"/>
              <a:ext cx="250008" cy="0"/>
            </a:xfrm>
            <a:custGeom>
              <a:avLst/>
              <a:gdLst/>
              <a:ahLst/>
              <a:cxnLst/>
              <a:rect l="l" t="t" r="r" b="b"/>
              <a:pathLst>
                <a:path w="250189">
                  <a:moveTo>
                    <a:pt x="250189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828282"/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8" name="object 63"/>
            <p:cNvSpPr/>
            <p:nvPr/>
          </p:nvSpPr>
          <p:spPr>
            <a:xfrm>
              <a:off x="8227164" y="33245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9" name="object 64"/>
            <p:cNvSpPr/>
            <p:nvPr/>
          </p:nvSpPr>
          <p:spPr>
            <a:xfrm>
              <a:off x="7937673" y="33245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0" name="object 65"/>
            <p:cNvSpPr/>
            <p:nvPr/>
          </p:nvSpPr>
          <p:spPr>
            <a:xfrm>
              <a:off x="8028641" y="3390052"/>
              <a:ext cx="78644" cy="0"/>
            </a:xfrm>
            <a:custGeom>
              <a:avLst/>
              <a:gdLst/>
              <a:ahLst/>
              <a:cxnLst/>
              <a:rect l="l" t="t" r="r" b="b"/>
              <a:pathLst>
                <a:path w="78701">
                  <a:moveTo>
                    <a:pt x="78701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1" name="object 66"/>
            <p:cNvSpPr/>
            <p:nvPr/>
          </p:nvSpPr>
          <p:spPr>
            <a:xfrm>
              <a:off x="8159713" y="339005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2" name="object 67"/>
            <p:cNvSpPr/>
            <p:nvPr/>
          </p:nvSpPr>
          <p:spPr>
            <a:xfrm>
              <a:off x="8002423" y="339005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3" name="object 68"/>
            <p:cNvSpPr/>
            <p:nvPr/>
          </p:nvSpPr>
          <p:spPr>
            <a:xfrm>
              <a:off x="8028641" y="3476490"/>
              <a:ext cx="78644" cy="0"/>
            </a:xfrm>
            <a:custGeom>
              <a:avLst/>
              <a:gdLst/>
              <a:ahLst/>
              <a:cxnLst/>
              <a:rect l="l" t="t" r="r" b="b"/>
              <a:pathLst>
                <a:path w="78701">
                  <a:moveTo>
                    <a:pt x="78701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4" name="object 69"/>
            <p:cNvSpPr/>
            <p:nvPr/>
          </p:nvSpPr>
          <p:spPr>
            <a:xfrm>
              <a:off x="8159713" y="347649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5" name="object 70"/>
            <p:cNvSpPr/>
            <p:nvPr/>
          </p:nvSpPr>
          <p:spPr>
            <a:xfrm>
              <a:off x="8002423" y="347649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6" name="object 71"/>
            <p:cNvSpPr/>
            <p:nvPr/>
          </p:nvSpPr>
          <p:spPr>
            <a:xfrm>
              <a:off x="8028641" y="3433322"/>
              <a:ext cx="78644" cy="0"/>
            </a:xfrm>
            <a:custGeom>
              <a:avLst/>
              <a:gdLst/>
              <a:ahLst/>
              <a:cxnLst/>
              <a:rect l="l" t="t" r="r" b="b"/>
              <a:pathLst>
                <a:path w="78701">
                  <a:moveTo>
                    <a:pt x="78701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7" name="object 72"/>
            <p:cNvSpPr/>
            <p:nvPr/>
          </p:nvSpPr>
          <p:spPr>
            <a:xfrm>
              <a:off x="8159713" y="343332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8" name="object 73"/>
            <p:cNvSpPr/>
            <p:nvPr/>
          </p:nvSpPr>
          <p:spPr>
            <a:xfrm>
              <a:off x="8002423" y="343332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19" name="object 74"/>
            <p:cNvSpPr/>
            <p:nvPr/>
          </p:nvSpPr>
          <p:spPr>
            <a:xfrm>
              <a:off x="8028641" y="3519759"/>
              <a:ext cx="78644" cy="0"/>
            </a:xfrm>
            <a:custGeom>
              <a:avLst/>
              <a:gdLst/>
              <a:ahLst/>
              <a:cxnLst/>
              <a:rect l="l" t="t" r="r" b="b"/>
              <a:pathLst>
                <a:path w="78701">
                  <a:moveTo>
                    <a:pt x="78701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  <a:prstDash val="dash"/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0" name="object 75"/>
            <p:cNvSpPr/>
            <p:nvPr/>
          </p:nvSpPr>
          <p:spPr>
            <a:xfrm>
              <a:off x="8159713" y="351975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1" name="object 76"/>
            <p:cNvSpPr/>
            <p:nvPr/>
          </p:nvSpPr>
          <p:spPr>
            <a:xfrm>
              <a:off x="8002423" y="351975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22" name="object 77"/>
            <p:cNvSpPr/>
            <p:nvPr/>
          </p:nvSpPr>
          <p:spPr>
            <a:xfrm>
              <a:off x="7937675" y="3324501"/>
              <a:ext cx="289489" cy="395610"/>
            </a:xfrm>
            <a:custGeom>
              <a:avLst/>
              <a:gdLst/>
              <a:ahLst/>
              <a:cxnLst/>
              <a:rect l="l" t="t" r="r" b="b"/>
              <a:pathLst>
                <a:path w="289699" h="395897">
                  <a:moveTo>
                    <a:pt x="0" y="0"/>
                  </a:moveTo>
                  <a:lnTo>
                    <a:pt x="0" y="377901"/>
                  </a:lnTo>
                  <a:lnTo>
                    <a:pt x="2236" y="393634"/>
                  </a:lnTo>
                  <a:lnTo>
                    <a:pt x="17889" y="395897"/>
                  </a:lnTo>
                  <a:lnTo>
                    <a:pt x="271703" y="395897"/>
                  </a:lnTo>
                  <a:lnTo>
                    <a:pt x="287436" y="393660"/>
                  </a:lnTo>
                  <a:lnTo>
                    <a:pt x="289699" y="378007"/>
                  </a:lnTo>
                  <a:lnTo>
                    <a:pt x="289699" y="0"/>
                  </a:lnTo>
                </a:path>
              </a:pathLst>
            </a:custGeom>
            <a:ln w="127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pPr defTabSz="913756"/>
              <a:endParaRPr sz="1798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5531036" y="4337437"/>
            <a:ext cx="1489196" cy="1340314"/>
            <a:chOff x="5531036" y="4337437"/>
            <a:chExt cx="1489196" cy="1340314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5531036" y="4337437"/>
              <a:ext cx="1489196" cy="1340314"/>
              <a:chOff x="7889283" y="3757136"/>
              <a:chExt cx="1489196" cy="1340314"/>
            </a:xfrm>
          </p:grpSpPr>
          <p:sp>
            <p:nvSpPr>
              <p:cNvPr id="527" name="object 13"/>
              <p:cNvSpPr/>
              <p:nvPr/>
            </p:nvSpPr>
            <p:spPr>
              <a:xfrm>
                <a:off x="7889283" y="3757136"/>
                <a:ext cx="719467" cy="719480"/>
              </a:xfrm>
              <a:custGeom>
                <a:avLst/>
                <a:gdLst/>
                <a:ahLst/>
                <a:cxnLst/>
                <a:rect l="l" t="t" r="r" b="b"/>
                <a:pathLst>
                  <a:path w="719988" h="720001">
                    <a:moveTo>
                      <a:pt x="359994" y="0"/>
                    </a:moveTo>
                    <a:lnTo>
                      <a:pt x="301601" y="4711"/>
                    </a:lnTo>
                    <a:lnTo>
                      <a:pt x="246208" y="18352"/>
                    </a:lnTo>
                    <a:lnTo>
                      <a:pt x="194556" y="40182"/>
                    </a:lnTo>
                    <a:lnTo>
                      <a:pt x="147386" y="69459"/>
                    </a:lnTo>
                    <a:lnTo>
                      <a:pt x="105440" y="105441"/>
                    </a:lnTo>
                    <a:lnTo>
                      <a:pt x="69458" y="147389"/>
                    </a:lnTo>
                    <a:lnTo>
                      <a:pt x="40182" y="194560"/>
                    </a:lnTo>
                    <a:lnTo>
                      <a:pt x="18352" y="246215"/>
                    </a:lnTo>
                    <a:lnTo>
                      <a:pt x="4711" y="301610"/>
                    </a:lnTo>
                    <a:lnTo>
                      <a:pt x="0" y="360006"/>
                    </a:lnTo>
                    <a:lnTo>
                      <a:pt x="1193" y="389531"/>
                    </a:lnTo>
                    <a:lnTo>
                      <a:pt x="10462" y="446517"/>
                    </a:lnTo>
                    <a:lnTo>
                      <a:pt x="28290" y="500132"/>
                    </a:lnTo>
                    <a:lnTo>
                      <a:pt x="53935" y="549636"/>
                    </a:lnTo>
                    <a:lnTo>
                      <a:pt x="86657" y="594286"/>
                    </a:lnTo>
                    <a:lnTo>
                      <a:pt x="125714" y="633343"/>
                    </a:lnTo>
                    <a:lnTo>
                      <a:pt x="170364" y="666065"/>
                    </a:lnTo>
                    <a:lnTo>
                      <a:pt x="219868" y="691710"/>
                    </a:lnTo>
                    <a:lnTo>
                      <a:pt x="273483" y="709538"/>
                    </a:lnTo>
                    <a:lnTo>
                      <a:pt x="330469" y="718807"/>
                    </a:lnTo>
                    <a:lnTo>
                      <a:pt x="359994" y="720001"/>
                    </a:lnTo>
                    <a:lnTo>
                      <a:pt x="389519" y="718807"/>
                    </a:lnTo>
                    <a:lnTo>
                      <a:pt x="446504" y="709538"/>
                    </a:lnTo>
                    <a:lnTo>
                      <a:pt x="500119" y="691710"/>
                    </a:lnTo>
                    <a:lnTo>
                      <a:pt x="549623" y="666065"/>
                    </a:lnTo>
                    <a:lnTo>
                      <a:pt x="594274" y="633343"/>
                    </a:lnTo>
                    <a:lnTo>
                      <a:pt x="633331" y="594286"/>
                    </a:lnTo>
                    <a:lnTo>
                      <a:pt x="666052" y="549636"/>
                    </a:lnTo>
                    <a:lnTo>
                      <a:pt x="691698" y="500132"/>
                    </a:lnTo>
                    <a:lnTo>
                      <a:pt x="709525" y="446517"/>
                    </a:lnTo>
                    <a:lnTo>
                      <a:pt x="718795" y="389531"/>
                    </a:lnTo>
                    <a:lnTo>
                      <a:pt x="719988" y="360006"/>
                    </a:lnTo>
                    <a:lnTo>
                      <a:pt x="718795" y="330480"/>
                    </a:lnTo>
                    <a:lnTo>
                      <a:pt x="709525" y="273491"/>
                    </a:lnTo>
                    <a:lnTo>
                      <a:pt x="691698" y="219873"/>
                    </a:lnTo>
                    <a:lnTo>
                      <a:pt x="666052" y="170368"/>
                    </a:lnTo>
                    <a:lnTo>
                      <a:pt x="633331" y="125716"/>
                    </a:lnTo>
                    <a:lnTo>
                      <a:pt x="594274" y="86658"/>
                    </a:lnTo>
                    <a:lnTo>
                      <a:pt x="549623" y="53936"/>
                    </a:lnTo>
                    <a:lnTo>
                      <a:pt x="500119" y="28290"/>
                    </a:lnTo>
                    <a:lnTo>
                      <a:pt x="446504" y="10462"/>
                    </a:lnTo>
                    <a:lnTo>
                      <a:pt x="389519" y="1193"/>
                    </a:lnTo>
                    <a:lnTo>
                      <a:pt x="359994" y="0"/>
                    </a:lnTo>
                    <a:close/>
                  </a:path>
                </a:pathLst>
              </a:custGeom>
              <a:solidFill>
                <a:srgbClr val="E6E7E8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40" name="object 20"/>
              <p:cNvSpPr txBox="1"/>
              <p:nvPr/>
            </p:nvSpPr>
            <p:spPr>
              <a:xfrm>
                <a:off x="7889283" y="4505102"/>
                <a:ext cx="1489196" cy="5923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691" marR="12691" defTabSz="913756">
                  <a:lnSpc>
                    <a:spcPts val="1099"/>
                  </a:lnSpc>
                </a:pPr>
                <a:r>
                  <a:rPr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Мини</a:t>
                </a:r>
                <a:r>
                  <a:rPr sz="800" spc="-25" dirty="0">
                    <a:solidFill>
                      <a:srgbClr val="828282"/>
                    </a:solidFill>
                    <a:latin typeface="Arial"/>
                    <a:cs typeface="Arial"/>
                  </a:rPr>
                  <a:t>м</a:t>
                </a:r>
                <a:r>
                  <a:rPr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альна</a:t>
                </a: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я</a:t>
                </a:r>
                <a:r>
                  <a:rPr sz="800" spc="-45" dirty="0">
                    <a:solidFill>
                      <a:srgbClr val="828282"/>
                    </a:solidFill>
                    <a:latin typeface="Arial"/>
                    <a:cs typeface="Arial"/>
                  </a:rPr>
                  <a:t> </a:t>
                </a:r>
                <a:r>
                  <a:rPr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с</a:t>
                </a:r>
                <a:r>
                  <a:rPr sz="800" spc="-35" dirty="0">
                    <a:solidFill>
                      <a:srgbClr val="828282"/>
                    </a:solidFill>
                    <a:latin typeface="Arial"/>
                    <a:cs typeface="Arial"/>
                  </a:rPr>
                  <a:t>у</a:t>
                </a:r>
                <a:r>
                  <a:rPr sz="800" spc="-25" dirty="0">
                    <a:solidFill>
                      <a:srgbClr val="828282"/>
                    </a:solidFill>
                    <a:latin typeface="Arial"/>
                    <a:cs typeface="Arial"/>
                  </a:rPr>
                  <a:t>мм</a:t>
                </a: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а </a:t>
                </a:r>
                <a:r>
                  <a:rPr sz="800" spc="-25" dirty="0">
                    <a:solidFill>
                      <a:srgbClr val="828282"/>
                    </a:solidFill>
                    <a:latin typeface="Arial"/>
                    <a:cs typeface="Arial"/>
                  </a:rPr>
                  <a:t>п</a:t>
                </a:r>
                <a:r>
                  <a:rPr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о</a:t>
                </a:r>
                <a:r>
                  <a:rPr sz="800" spc="-10" dirty="0">
                    <a:solidFill>
                      <a:srgbClr val="828282"/>
                    </a:solidFill>
                    <a:latin typeface="Arial"/>
                    <a:cs typeface="Arial"/>
                  </a:rPr>
                  <a:t>к</a:t>
                </a:r>
                <a:r>
                  <a:rPr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у</a:t>
                </a:r>
                <a:r>
                  <a:rPr sz="800" spc="-25" dirty="0">
                    <a:solidFill>
                      <a:srgbClr val="828282"/>
                    </a:solidFill>
                    <a:latin typeface="Arial"/>
                    <a:cs typeface="Arial"/>
                  </a:rPr>
                  <a:t>п</a:t>
                </a:r>
                <a:r>
                  <a:rPr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о</a:t>
                </a: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к</a:t>
                </a:r>
                <a:r>
                  <a:rPr sz="800" spc="-45" dirty="0">
                    <a:solidFill>
                      <a:srgbClr val="828282"/>
                    </a:solidFill>
                    <a:latin typeface="Arial"/>
                    <a:cs typeface="Arial"/>
                  </a:rPr>
                  <a:t> </a:t>
                </a:r>
                <a:r>
                  <a:rPr lang="ru-RU" sz="800" spc="-45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/>
                </a:r>
                <a:br>
                  <a:rPr lang="ru-RU" sz="800" spc="-45" dirty="0" smtClean="0">
                    <a:solidFill>
                      <a:srgbClr val="828282"/>
                    </a:solidFill>
                    <a:latin typeface="Arial"/>
                    <a:cs typeface="Arial"/>
                  </a:rPr>
                </a:br>
                <a:r>
                  <a:rPr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в</a:t>
                </a:r>
                <a:r>
                  <a:rPr sz="800" spc="-4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 </a:t>
                </a:r>
                <a:r>
                  <a:rPr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ТС</a:t>
                </a: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П</a:t>
                </a:r>
                <a:r>
                  <a:rPr sz="800" spc="-40" dirty="0">
                    <a:solidFill>
                      <a:srgbClr val="828282"/>
                    </a:solidFill>
                    <a:latin typeface="Arial"/>
                    <a:cs typeface="Arial"/>
                  </a:rPr>
                  <a:t> </a:t>
                </a:r>
                <a:r>
                  <a:rPr sz="800" spc="-2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для </a:t>
                </a:r>
                <a:r>
                  <a:rPr sz="800" spc="-25" dirty="0">
                    <a:solidFill>
                      <a:srgbClr val="828282"/>
                    </a:solidFill>
                    <a:latin typeface="Arial"/>
                    <a:cs typeface="Arial"/>
                  </a:rPr>
                  <a:t>п</a:t>
                </a:r>
                <a:r>
                  <a:rPr sz="800" spc="-45" dirty="0">
                    <a:solidFill>
                      <a:srgbClr val="828282"/>
                    </a:solidFill>
                    <a:latin typeface="Arial"/>
                    <a:cs typeface="Arial"/>
                  </a:rPr>
                  <a:t>о</a:t>
                </a:r>
                <a:r>
                  <a:rPr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лучени</a:t>
                </a: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я</a:t>
                </a:r>
                <a:r>
                  <a:rPr sz="800" spc="-45" dirty="0">
                    <a:solidFill>
                      <a:srgbClr val="828282"/>
                    </a:solidFill>
                    <a:latin typeface="Arial"/>
                    <a:cs typeface="Arial"/>
                  </a:rPr>
                  <a:t> </a:t>
                </a:r>
                <a:r>
                  <a:rPr lang="ru-RU" sz="800" spc="-20" dirty="0">
                    <a:solidFill>
                      <a:srgbClr val="828282"/>
                    </a:solidFill>
                    <a:latin typeface="Arial"/>
                    <a:cs typeface="Arial"/>
                  </a:rPr>
                  <a:t>к</a:t>
                </a:r>
                <a:r>
                  <a:rPr sz="800" spc="-2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эш</a:t>
                </a:r>
                <a:r>
                  <a:rPr sz="800" spc="-35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б</a:t>
                </a:r>
                <a:r>
                  <a:rPr sz="800" spc="-2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э</a:t>
                </a:r>
                <a:r>
                  <a:rPr sz="800" spc="-25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к</a:t>
                </a:r>
                <a:r>
                  <a:rPr lang="ru-RU" sz="800" spc="-25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а</a:t>
                </a:r>
                <a:r>
                  <a:rPr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:</a:t>
                </a:r>
                <a:endParaRPr sz="800" dirty="0">
                  <a:solidFill>
                    <a:prstClr val="black"/>
                  </a:solidFill>
                  <a:latin typeface="Arial"/>
                  <a:cs typeface="Arial"/>
                </a:endParaRPr>
              </a:p>
              <a:p>
                <a:pPr marL="12691" defTabSz="913756">
                  <a:lnSpc>
                    <a:spcPts val="1079"/>
                  </a:lnSpc>
                </a:pPr>
                <a:r>
                  <a:rPr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5</a:t>
                </a:r>
                <a:r>
                  <a:rPr sz="800" spc="-4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 </a:t>
                </a:r>
                <a:r>
                  <a:rPr sz="800" spc="-20" dirty="0">
                    <a:solidFill>
                      <a:srgbClr val="113D70"/>
                    </a:solidFill>
                    <a:latin typeface="Arial"/>
                    <a:cs typeface="Arial"/>
                  </a:rPr>
                  <a:t>тыс</a:t>
                </a:r>
                <a:r>
                  <a:rPr sz="800" dirty="0">
                    <a:solidFill>
                      <a:srgbClr val="113D70"/>
                    </a:solidFill>
                    <a:latin typeface="Arial"/>
                    <a:cs typeface="Arial"/>
                  </a:rPr>
                  <a:t>.</a:t>
                </a:r>
                <a:r>
                  <a:rPr sz="800" spc="-40" dirty="0">
                    <a:solidFill>
                      <a:srgbClr val="113D70"/>
                    </a:solidFill>
                    <a:latin typeface="Arial"/>
                    <a:cs typeface="Arial"/>
                  </a:rPr>
                  <a:t> </a:t>
                </a:r>
                <a:r>
                  <a:rPr sz="800" spc="-35" dirty="0">
                    <a:solidFill>
                      <a:srgbClr val="113D70"/>
                    </a:solidFill>
                    <a:latin typeface="Arial"/>
                    <a:cs typeface="Arial"/>
                  </a:rPr>
                  <a:t>р</a:t>
                </a:r>
                <a:r>
                  <a:rPr sz="800" spc="-10" dirty="0">
                    <a:solidFill>
                      <a:srgbClr val="113D70"/>
                    </a:solidFill>
                    <a:latin typeface="Arial"/>
                    <a:cs typeface="Arial"/>
                  </a:rPr>
                  <a:t>у</a:t>
                </a:r>
                <a:r>
                  <a:rPr sz="800" spc="-20" dirty="0">
                    <a:solidFill>
                      <a:srgbClr val="113D70"/>
                    </a:solidFill>
                    <a:latin typeface="Arial"/>
                    <a:cs typeface="Arial"/>
                  </a:rPr>
                  <a:t>б./</a:t>
                </a:r>
                <a:r>
                  <a:rPr sz="800" spc="-25" dirty="0">
                    <a:solidFill>
                      <a:srgbClr val="113D70"/>
                    </a:solidFill>
                    <a:latin typeface="Arial"/>
                    <a:cs typeface="Arial"/>
                  </a:rPr>
                  <a:t>м</a:t>
                </a:r>
                <a:r>
                  <a:rPr sz="800" spc="-20" dirty="0">
                    <a:solidFill>
                      <a:srgbClr val="113D70"/>
                    </a:solidFill>
                    <a:latin typeface="Arial"/>
                    <a:cs typeface="Arial"/>
                  </a:rPr>
                  <a:t>ес</a:t>
                </a:r>
                <a:r>
                  <a:rPr sz="800" spc="-25" dirty="0">
                    <a:solidFill>
                      <a:srgbClr val="113D70"/>
                    </a:solidFill>
                    <a:latin typeface="Arial"/>
                    <a:cs typeface="Arial"/>
                  </a:rPr>
                  <a:t>я</a:t>
                </a:r>
                <a:r>
                  <a:rPr sz="800" dirty="0">
                    <a:solidFill>
                      <a:srgbClr val="113D70"/>
                    </a:solidFill>
                    <a:latin typeface="Arial"/>
                    <a:cs typeface="Arial"/>
                  </a:rPr>
                  <a:t>ц</a:t>
                </a:r>
                <a:endParaRPr sz="800" dirty="0">
                  <a:solidFill>
                    <a:prstClr val="black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123" name="Группа 122"/>
            <p:cNvGrpSpPr/>
            <p:nvPr/>
          </p:nvGrpSpPr>
          <p:grpSpPr>
            <a:xfrm>
              <a:off x="5638106" y="4424607"/>
              <a:ext cx="505325" cy="568753"/>
              <a:chOff x="9163173" y="3223092"/>
              <a:chExt cx="505325" cy="568753"/>
            </a:xfrm>
          </p:grpSpPr>
          <p:sp>
            <p:nvSpPr>
              <p:cNvPr id="124" name="object 53"/>
              <p:cNvSpPr/>
              <p:nvPr/>
            </p:nvSpPr>
            <p:spPr>
              <a:xfrm>
                <a:off x="9233517" y="3686565"/>
                <a:ext cx="360355" cy="74631"/>
              </a:xfrm>
              <a:custGeom>
                <a:avLst/>
                <a:gdLst/>
                <a:ahLst/>
                <a:cxnLst/>
                <a:rect l="l" t="t" r="r" b="b"/>
                <a:pathLst>
                  <a:path w="360616" h="74685">
                    <a:moveTo>
                      <a:pt x="0" y="0"/>
                    </a:moveTo>
                    <a:lnTo>
                      <a:pt x="31606" y="26886"/>
                    </a:lnTo>
                    <a:lnTo>
                      <a:pt x="66183" y="47798"/>
                    </a:lnTo>
                    <a:lnTo>
                      <a:pt x="102987" y="62735"/>
                    </a:lnTo>
                    <a:lnTo>
                      <a:pt x="141276" y="71698"/>
                    </a:lnTo>
                    <a:lnTo>
                      <a:pt x="180308" y="74685"/>
                    </a:lnTo>
                    <a:lnTo>
                      <a:pt x="199870" y="73938"/>
                    </a:lnTo>
                    <a:lnTo>
                      <a:pt x="238623" y="67963"/>
                    </a:lnTo>
                    <a:lnTo>
                      <a:pt x="276263" y="56014"/>
                    </a:lnTo>
                    <a:lnTo>
                      <a:pt x="312046" y="38089"/>
                    </a:lnTo>
                    <a:lnTo>
                      <a:pt x="345230" y="14190"/>
                    </a:lnTo>
                    <a:lnTo>
                      <a:pt x="360616" y="0"/>
                    </a:lnTo>
                  </a:path>
                </a:pathLst>
              </a:custGeom>
              <a:ln w="1270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25" name="object 54"/>
              <p:cNvSpPr/>
              <p:nvPr/>
            </p:nvSpPr>
            <p:spPr>
              <a:xfrm>
                <a:off x="9233511" y="3251578"/>
                <a:ext cx="434987" cy="434987"/>
              </a:xfrm>
              <a:custGeom>
                <a:avLst/>
                <a:gdLst/>
                <a:ahLst/>
                <a:cxnLst/>
                <a:rect l="l" t="t" r="r" b="b"/>
                <a:pathLst>
                  <a:path w="435302" h="435302">
                    <a:moveTo>
                      <a:pt x="360616" y="435302"/>
                    </a:moveTo>
                    <a:lnTo>
                      <a:pt x="387503" y="403695"/>
                    </a:lnTo>
                    <a:lnTo>
                      <a:pt x="408415" y="369118"/>
                    </a:lnTo>
                    <a:lnTo>
                      <a:pt x="423352" y="332314"/>
                    </a:lnTo>
                    <a:lnTo>
                      <a:pt x="432314" y="294025"/>
                    </a:lnTo>
                    <a:lnTo>
                      <a:pt x="435302" y="254993"/>
                    </a:lnTo>
                    <a:lnTo>
                      <a:pt x="434555" y="235431"/>
                    </a:lnTo>
                    <a:lnTo>
                      <a:pt x="428580" y="196678"/>
                    </a:lnTo>
                    <a:lnTo>
                      <a:pt x="416630" y="159038"/>
                    </a:lnTo>
                    <a:lnTo>
                      <a:pt x="398706" y="123255"/>
                    </a:lnTo>
                    <a:lnTo>
                      <a:pt x="374806" y="90071"/>
                    </a:lnTo>
                    <a:lnTo>
                      <a:pt x="345230" y="60495"/>
                    </a:lnTo>
                    <a:lnTo>
                      <a:pt x="312047" y="36595"/>
                    </a:lnTo>
                    <a:lnTo>
                      <a:pt x="276264" y="18671"/>
                    </a:lnTo>
                    <a:lnTo>
                      <a:pt x="238626" y="6721"/>
                    </a:lnTo>
                    <a:lnTo>
                      <a:pt x="199874" y="746"/>
                    </a:lnTo>
                    <a:lnTo>
                      <a:pt x="180313" y="0"/>
                    </a:lnTo>
                    <a:lnTo>
                      <a:pt x="160751" y="746"/>
                    </a:lnTo>
                    <a:lnTo>
                      <a:pt x="121998" y="6721"/>
                    </a:lnTo>
                    <a:lnTo>
                      <a:pt x="84358" y="18671"/>
                    </a:lnTo>
                    <a:lnTo>
                      <a:pt x="48574" y="36595"/>
                    </a:lnTo>
                    <a:lnTo>
                      <a:pt x="15387" y="60495"/>
                    </a:lnTo>
                    <a:lnTo>
                      <a:pt x="0" y="74685"/>
                    </a:lnTo>
                  </a:path>
                </a:pathLst>
              </a:custGeom>
              <a:ln w="1270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26" name="object 55"/>
              <p:cNvSpPr/>
              <p:nvPr/>
            </p:nvSpPr>
            <p:spPr>
              <a:xfrm>
                <a:off x="9392643" y="3223092"/>
                <a:ext cx="59723" cy="59723"/>
              </a:xfrm>
              <a:custGeom>
                <a:avLst/>
                <a:gdLst/>
                <a:ahLst/>
                <a:cxnLst/>
                <a:rect l="l" t="t" r="r" b="b"/>
                <a:pathLst>
                  <a:path w="59766" h="59766">
                    <a:moveTo>
                      <a:pt x="0" y="0"/>
                    </a:moveTo>
                    <a:lnTo>
                      <a:pt x="0" y="59766"/>
                    </a:lnTo>
                    <a:lnTo>
                      <a:pt x="59766" y="2988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28282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27" name="object 56"/>
              <p:cNvSpPr/>
              <p:nvPr/>
            </p:nvSpPr>
            <p:spPr>
              <a:xfrm>
                <a:off x="9392650" y="3732122"/>
                <a:ext cx="59723" cy="59723"/>
              </a:xfrm>
              <a:custGeom>
                <a:avLst/>
                <a:gdLst/>
                <a:ahLst/>
                <a:cxnLst/>
                <a:rect l="l" t="t" r="r" b="b"/>
                <a:pathLst>
                  <a:path w="59766" h="59766">
                    <a:moveTo>
                      <a:pt x="59766" y="0"/>
                    </a:moveTo>
                    <a:lnTo>
                      <a:pt x="0" y="29883"/>
                    </a:lnTo>
                    <a:lnTo>
                      <a:pt x="59766" y="59766"/>
                    </a:lnTo>
                    <a:lnTo>
                      <a:pt x="59766" y="0"/>
                    </a:lnTo>
                    <a:close/>
                  </a:path>
                </a:pathLst>
              </a:custGeom>
              <a:solidFill>
                <a:srgbClr val="828282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28" name="object 58"/>
              <p:cNvSpPr txBox="1"/>
              <p:nvPr/>
            </p:nvSpPr>
            <p:spPr>
              <a:xfrm>
                <a:off x="9247222" y="3366502"/>
                <a:ext cx="391915" cy="26968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691" defTabSz="913756"/>
                <a:r>
                  <a:rPr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&gt;5</a:t>
                </a:r>
                <a:endParaRPr dirty="0">
                  <a:solidFill>
                    <a:prstClr val="black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29" name="object 60"/>
              <p:cNvSpPr/>
              <p:nvPr/>
            </p:nvSpPr>
            <p:spPr>
              <a:xfrm>
                <a:off x="9163173" y="3386557"/>
                <a:ext cx="430700" cy="253511"/>
              </a:xfrm>
              <a:custGeom>
                <a:avLst/>
                <a:gdLst/>
                <a:ahLst/>
                <a:cxnLst/>
                <a:rect l="l" t="t" r="r" b="b"/>
                <a:pathLst>
                  <a:path w="413893" h="253695">
                    <a:moveTo>
                      <a:pt x="17995" y="0"/>
                    </a:moveTo>
                    <a:lnTo>
                      <a:pt x="2262" y="2236"/>
                    </a:lnTo>
                    <a:lnTo>
                      <a:pt x="0" y="17889"/>
                    </a:lnTo>
                    <a:lnTo>
                      <a:pt x="0" y="235699"/>
                    </a:lnTo>
                    <a:lnTo>
                      <a:pt x="2236" y="251432"/>
                    </a:lnTo>
                    <a:lnTo>
                      <a:pt x="17889" y="253695"/>
                    </a:lnTo>
                    <a:lnTo>
                      <a:pt x="395897" y="253695"/>
                    </a:lnTo>
                    <a:lnTo>
                      <a:pt x="411630" y="251458"/>
                    </a:lnTo>
                    <a:lnTo>
                      <a:pt x="413892" y="235805"/>
                    </a:lnTo>
                    <a:lnTo>
                      <a:pt x="413893" y="17995"/>
                    </a:lnTo>
                    <a:lnTo>
                      <a:pt x="411656" y="2262"/>
                    </a:lnTo>
                    <a:lnTo>
                      <a:pt x="396003" y="0"/>
                    </a:lnTo>
                    <a:lnTo>
                      <a:pt x="17995" y="0"/>
                    </a:lnTo>
                    <a:close/>
                  </a:path>
                </a:pathLst>
              </a:custGeom>
              <a:ln w="12700">
                <a:solidFill>
                  <a:srgbClr val="828282"/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8" name="Группа 7"/>
          <p:cNvGrpSpPr/>
          <p:nvPr/>
        </p:nvGrpSpPr>
        <p:grpSpPr>
          <a:xfrm>
            <a:off x="3786465" y="5506463"/>
            <a:ext cx="2464038" cy="1351537"/>
            <a:chOff x="3786465" y="5506463"/>
            <a:chExt cx="2464038" cy="1351537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3786465" y="5506463"/>
              <a:ext cx="2464038" cy="1351537"/>
              <a:chOff x="9532574" y="3757136"/>
              <a:chExt cx="2464038" cy="1351537"/>
            </a:xfrm>
          </p:grpSpPr>
          <p:sp>
            <p:nvSpPr>
              <p:cNvPr id="528" name="object 13"/>
              <p:cNvSpPr/>
              <p:nvPr/>
            </p:nvSpPr>
            <p:spPr>
              <a:xfrm>
                <a:off x="9532574" y="3757136"/>
                <a:ext cx="719467" cy="719480"/>
              </a:xfrm>
              <a:custGeom>
                <a:avLst/>
                <a:gdLst/>
                <a:ahLst/>
                <a:cxnLst/>
                <a:rect l="l" t="t" r="r" b="b"/>
                <a:pathLst>
                  <a:path w="719988" h="720001">
                    <a:moveTo>
                      <a:pt x="359994" y="0"/>
                    </a:moveTo>
                    <a:lnTo>
                      <a:pt x="301601" y="4711"/>
                    </a:lnTo>
                    <a:lnTo>
                      <a:pt x="246208" y="18352"/>
                    </a:lnTo>
                    <a:lnTo>
                      <a:pt x="194556" y="40182"/>
                    </a:lnTo>
                    <a:lnTo>
                      <a:pt x="147386" y="69459"/>
                    </a:lnTo>
                    <a:lnTo>
                      <a:pt x="105440" y="105441"/>
                    </a:lnTo>
                    <a:lnTo>
                      <a:pt x="69458" y="147389"/>
                    </a:lnTo>
                    <a:lnTo>
                      <a:pt x="40182" y="194560"/>
                    </a:lnTo>
                    <a:lnTo>
                      <a:pt x="18352" y="246215"/>
                    </a:lnTo>
                    <a:lnTo>
                      <a:pt x="4711" y="301610"/>
                    </a:lnTo>
                    <a:lnTo>
                      <a:pt x="0" y="360006"/>
                    </a:lnTo>
                    <a:lnTo>
                      <a:pt x="1193" y="389531"/>
                    </a:lnTo>
                    <a:lnTo>
                      <a:pt x="10462" y="446517"/>
                    </a:lnTo>
                    <a:lnTo>
                      <a:pt x="28290" y="500132"/>
                    </a:lnTo>
                    <a:lnTo>
                      <a:pt x="53935" y="549636"/>
                    </a:lnTo>
                    <a:lnTo>
                      <a:pt x="86657" y="594286"/>
                    </a:lnTo>
                    <a:lnTo>
                      <a:pt x="125714" y="633343"/>
                    </a:lnTo>
                    <a:lnTo>
                      <a:pt x="170364" y="666065"/>
                    </a:lnTo>
                    <a:lnTo>
                      <a:pt x="219868" y="691710"/>
                    </a:lnTo>
                    <a:lnTo>
                      <a:pt x="273483" y="709538"/>
                    </a:lnTo>
                    <a:lnTo>
                      <a:pt x="330469" y="718807"/>
                    </a:lnTo>
                    <a:lnTo>
                      <a:pt x="359994" y="720001"/>
                    </a:lnTo>
                    <a:lnTo>
                      <a:pt x="389519" y="718807"/>
                    </a:lnTo>
                    <a:lnTo>
                      <a:pt x="446504" y="709538"/>
                    </a:lnTo>
                    <a:lnTo>
                      <a:pt x="500119" y="691710"/>
                    </a:lnTo>
                    <a:lnTo>
                      <a:pt x="549623" y="666065"/>
                    </a:lnTo>
                    <a:lnTo>
                      <a:pt x="594274" y="633343"/>
                    </a:lnTo>
                    <a:lnTo>
                      <a:pt x="633331" y="594286"/>
                    </a:lnTo>
                    <a:lnTo>
                      <a:pt x="666052" y="549636"/>
                    </a:lnTo>
                    <a:lnTo>
                      <a:pt x="691698" y="500132"/>
                    </a:lnTo>
                    <a:lnTo>
                      <a:pt x="709525" y="446517"/>
                    </a:lnTo>
                    <a:lnTo>
                      <a:pt x="718795" y="389531"/>
                    </a:lnTo>
                    <a:lnTo>
                      <a:pt x="719988" y="360006"/>
                    </a:lnTo>
                    <a:lnTo>
                      <a:pt x="718795" y="330480"/>
                    </a:lnTo>
                    <a:lnTo>
                      <a:pt x="709525" y="273491"/>
                    </a:lnTo>
                    <a:lnTo>
                      <a:pt x="691698" y="219873"/>
                    </a:lnTo>
                    <a:lnTo>
                      <a:pt x="666052" y="170368"/>
                    </a:lnTo>
                    <a:lnTo>
                      <a:pt x="633331" y="125716"/>
                    </a:lnTo>
                    <a:lnTo>
                      <a:pt x="594274" y="86658"/>
                    </a:lnTo>
                    <a:lnTo>
                      <a:pt x="549623" y="53936"/>
                    </a:lnTo>
                    <a:lnTo>
                      <a:pt x="500119" y="28290"/>
                    </a:lnTo>
                    <a:lnTo>
                      <a:pt x="446504" y="10462"/>
                    </a:lnTo>
                    <a:lnTo>
                      <a:pt x="389519" y="1193"/>
                    </a:lnTo>
                    <a:lnTo>
                      <a:pt x="359994" y="0"/>
                    </a:lnTo>
                    <a:close/>
                  </a:path>
                </a:pathLst>
              </a:custGeom>
              <a:solidFill>
                <a:srgbClr val="E6E7E8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541" name="object 22"/>
              <p:cNvSpPr txBox="1"/>
              <p:nvPr/>
            </p:nvSpPr>
            <p:spPr>
              <a:xfrm>
                <a:off x="9532574" y="4541395"/>
                <a:ext cx="2464038" cy="56727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691" marR="12691" defTabSz="913756">
                  <a:lnSpc>
                    <a:spcPts val="1099"/>
                  </a:lnSpc>
                </a:pP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Беспл</a:t>
                </a:r>
                <a:r>
                  <a:rPr sz="800" spc="-25" dirty="0">
                    <a:solidFill>
                      <a:srgbClr val="828282"/>
                    </a:solidFill>
                    <a:latin typeface="Arial"/>
                    <a:cs typeface="Arial"/>
                  </a:rPr>
                  <a:t>а</a:t>
                </a: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тное </a:t>
                </a:r>
                <a:r>
                  <a:rPr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пр</a:t>
                </a:r>
                <a:r>
                  <a:rPr sz="800" spc="-25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е</a:t>
                </a:r>
                <a:r>
                  <a:rPr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дос</a:t>
                </a:r>
                <a:r>
                  <a:rPr sz="800" spc="-15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т</a:t>
                </a:r>
                <a:r>
                  <a:rPr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а</a:t>
                </a:r>
                <a:r>
                  <a:rPr sz="800" spc="-25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в</a:t>
                </a:r>
                <a:r>
                  <a:rPr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>ление </a:t>
                </a:r>
                <a:r>
                  <a:rPr sz="800" spc="-15" dirty="0">
                    <a:solidFill>
                      <a:srgbClr val="828282"/>
                    </a:solidFill>
                    <a:latin typeface="Arial"/>
                    <a:cs typeface="Arial"/>
                  </a:rPr>
                  <a:t>у</a:t>
                </a:r>
                <a:r>
                  <a:rPr sz="800" dirty="0">
                    <a:solidFill>
                      <a:srgbClr val="828282"/>
                    </a:solidFill>
                    <a:latin typeface="Arial"/>
                    <a:cs typeface="Arial"/>
                  </a:rPr>
                  <a:t>слуг </a:t>
                </a:r>
                <a:r>
                  <a:rPr lang="ru-RU"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  <a:t/>
                </a:r>
                <a:br>
                  <a:rPr lang="ru-RU" sz="800" dirty="0" smtClean="0">
                    <a:solidFill>
                      <a:srgbClr val="828282"/>
                    </a:solidFill>
                    <a:latin typeface="Arial"/>
                    <a:cs typeface="Arial"/>
                  </a:rPr>
                </a:br>
                <a:r>
                  <a:rPr lang="ru-RU" sz="800" dirty="0">
                    <a:solidFill>
                      <a:srgbClr val="113D70"/>
                    </a:solidFill>
                    <a:latin typeface="Arial"/>
                    <a:cs typeface="Arial"/>
                  </a:rPr>
                  <a:t>«</a:t>
                </a:r>
                <a:r>
                  <a:rPr lang="en-US"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SMS</a:t>
                </a:r>
                <a:r>
                  <a:rPr lang="ru-RU"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-и</a:t>
                </a:r>
                <a:r>
                  <a:rPr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нформиро</a:t>
                </a:r>
                <a:r>
                  <a:rPr sz="800" spc="-15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в</a:t>
                </a:r>
                <a:r>
                  <a:rPr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ани</a:t>
                </a:r>
                <a:r>
                  <a:rPr lang="ru-RU" sz="800" dirty="0">
                    <a:solidFill>
                      <a:srgbClr val="113D70"/>
                    </a:solidFill>
                    <a:latin typeface="Arial"/>
                    <a:cs typeface="Arial"/>
                  </a:rPr>
                  <a:t>е</a:t>
                </a:r>
                <a:r>
                  <a:rPr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/</a:t>
                </a:r>
                <a:r>
                  <a:rPr lang="ru-RU"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«</a:t>
                </a:r>
                <a:r>
                  <a:rPr lang="ru-RU" sz="800" spc="-15" dirty="0">
                    <a:solidFill>
                      <a:srgbClr val="113D70"/>
                    </a:solidFill>
                    <a:latin typeface="Arial"/>
                    <a:cs typeface="Arial"/>
                  </a:rPr>
                  <a:t>Т</a:t>
                </a:r>
                <a:r>
                  <a:rPr sz="800" spc="-35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е</a:t>
                </a:r>
                <a:r>
                  <a:rPr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ле</a:t>
                </a:r>
                <a:r>
                  <a:rPr sz="800" spc="2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к</a:t>
                </a:r>
                <a:r>
                  <a:rPr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а</a:t>
                </a:r>
                <a:r>
                  <a:rPr sz="800" spc="-25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р</a:t>
                </a:r>
                <a:r>
                  <a:rPr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д-инфо</a:t>
                </a:r>
                <a:r>
                  <a:rPr lang="ru-RU" sz="800" dirty="0" smtClean="0">
                    <a:solidFill>
                      <a:srgbClr val="113D70"/>
                    </a:solidFill>
                    <a:latin typeface="Arial"/>
                    <a:cs typeface="Arial"/>
                  </a:rPr>
                  <a:t>»</a:t>
                </a:r>
                <a:endParaRPr sz="800" dirty="0">
                  <a:solidFill>
                    <a:prstClr val="black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130" name="Группа 129"/>
            <p:cNvGrpSpPr/>
            <p:nvPr/>
          </p:nvGrpSpPr>
          <p:grpSpPr>
            <a:xfrm>
              <a:off x="3982974" y="5614401"/>
              <a:ext cx="314946" cy="505791"/>
              <a:chOff x="10750894" y="3254565"/>
              <a:chExt cx="314946" cy="505791"/>
            </a:xfrm>
          </p:grpSpPr>
          <p:sp>
            <p:nvSpPr>
              <p:cNvPr id="131" name="object 125"/>
              <p:cNvSpPr/>
              <p:nvPr/>
            </p:nvSpPr>
            <p:spPr>
              <a:xfrm>
                <a:off x="10750894" y="3254565"/>
                <a:ext cx="314946" cy="505791"/>
              </a:xfrm>
              <a:custGeom>
                <a:avLst/>
                <a:gdLst/>
                <a:ahLst/>
                <a:cxnLst/>
                <a:rect l="l" t="t" r="r" b="b"/>
                <a:pathLst>
                  <a:path w="315175" h="506158">
                    <a:moveTo>
                      <a:pt x="247421" y="0"/>
                    </a:moveTo>
                    <a:lnTo>
                      <a:pt x="67767" y="0"/>
                    </a:lnTo>
                    <a:lnTo>
                      <a:pt x="53334" y="1547"/>
                    </a:lnTo>
                    <a:lnTo>
                      <a:pt x="17709" y="22135"/>
                    </a:lnTo>
                    <a:lnTo>
                      <a:pt x="469" y="59771"/>
                    </a:lnTo>
                    <a:lnTo>
                      <a:pt x="0" y="438404"/>
                    </a:lnTo>
                    <a:lnTo>
                      <a:pt x="1547" y="452837"/>
                    </a:lnTo>
                    <a:lnTo>
                      <a:pt x="22139" y="488457"/>
                    </a:lnTo>
                    <a:lnTo>
                      <a:pt x="59781" y="505690"/>
                    </a:lnTo>
                    <a:lnTo>
                      <a:pt x="247421" y="506158"/>
                    </a:lnTo>
                    <a:lnTo>
                      <a:pt x="261852" y="504611"/>
                    </a:lnTo>
                    <a:lnTo>
                      <a:pt x="275223" y="500188"/>
                    </a:lnTo>
                    <a:lnTo>
                      <a:pt x="287206" y="493215"/>
                    </a:lnTo>
                    <a:lnTo>
                      <a:pt x="295785" y="485533"/>
                    </a:lnTo>
                    <a:lnTo>
                      <a:pt x="67767" y="485533"/>
                    </a:lnTo>
                    <a:lnTo>
                      <a:pt x="53549" y="483343"/>
                    </a:lnTo>
                    <a:lnTo>
                      <a:pt x="23996" y="455909"/>
                    </a:lnTo>
                    <a:lnTo>
                      <a:pt x="20624" y="414921"/>
                    </a:lnTo>
                    <a:lnTo>
                      <a:pt x="314747" y="414921"/>
                    </a:lnTo>
                    <a:lnTo>
                      <a:pt x="314773" y="394309"/>
                    </a:lnTo>
                    <a:lnTo>
                      <a:pt x="20624" y="394309"/>
                    </a:lnTo>
                    <a:lnTo>
                      <a:pt x="20624" y="120421"/>
                    </a:lnTo>
                    <a:lnTo>
                      <a:pt x="315110" y="120421"/>
                    </a:lnTo>
                    <a:lnTo>
                      <a:pt x="315136" y="99796"/>
                    </a:lnTo>
                    <a:lnTo>
                      <a:pt x="20624" y="99796"/>
                    </a:lnTo>
                    <a:lnTo>
                      <a:pt x="20624" y="67767"/>
                    </a:lnTo>
                    <a:lnTo>
                      <a:pt x="38301" y="30991"/>
                    </a:lnTo>
                    <a:lnTo>
                      <a:pt x="67767" y="20624"/>
                    </a:lnTo>
                    <a:lnTo>
                      <a:pt x="295650" y="20624"/>
                    </a:lnTo>
                    <a:lnTo>
                      <a:pt x="293037" y="17706"/>
                    </a:lnTo>
                    <a:lnTo>
                      <a:pt x="281950" y="9480"/>
                    </a:lnTo>
                    <a:lnTo>
                      <a:pt x="269296" y="3625"/>
                    </a:lnTo>
                    <a:lnTo>
                      <a:pt x="255404" y="467"/>
                    </a:lnTo>
                    <a:lnTo>
                      <a:pt x="247421" y="0"/>
                    </a:lnTo>
                    <a:close/>
                  </a:path>
                  <a:path w="315175" h="506158">
                    <a:moveTo>
                      <a:pt x="314747" y="414921"/>
                    </a:moveTo>
                    <a:lnTo>
                      <a:pt x="294563" y="414921"/>
                    </a:lnTo>
                    <a:lnTo>
                      <a:pt x="294563" y="438404"/>
                    </a:lnTo>
                    <a:lnTo>
                      <a:pt x="292372" y="452615"/>
                    </a:lnTo>
                    <a:lnTo>
                      <a:pt x="264928" y="482162"/>
                    </a:lnTo>
                    <a:lnTo>
                      <a:pt x="247421" y="485533"/>
                    </a:lnTo>
                    <a:lnTo>
                      <a:pt x="295785" y="485533"/>
                    </a:lnTo>
                    <a:lnTo>
                      <a:pt x="297474" y="484021"/>
                    </a:lnTo>
                    <a:lnTo>
                      <a:pt x="305699" y="472933"/>
                    </a:lnTo>
                    <a:lnTo>
                      <a:pt x="311553" y="460276"/>
                    </a:lnTo>
                    <a:lnTo>
                      <a:pt x="314709" y="446380"/>
                    </a:lnTo>
                    <a:lnTo>
                      <a:pt x="314747" y="414921"/>
                    </a:lnTo>
                    <a:close/>
                  </a:path>
                  <a:path w="315175" h="506158">
                    <a:moveTo>
                      <a:pt x="315110" y="120421"/>
                    </a:moveTo>
                    <a:lnTo>
                      <a:pt x="294563" y="120421"/>
                    </a:lnTo>
                    <a:lnTo>
                      <a:pt x="294563" y="394309"/>
                    </a:lnTo>
                    <a:lnTo>
                      <a:pt x="314773" y="394309"/>
                    </a:lnTo>
                    <a:lnTo>
                      <a:pt x="315110" y="120421"/>
                    </a:lnTo>
                    <a:close/>
                  </a:path>
                  <a:path w="315175" h="506158">
                    <a:moveTo>
                      <a:pt x="295650" y="20624"/>
                    </a:moveTo>
                    <a:lnTo>
                      <a:pt x="247421" y="20624"/>
                    </a:lnTo>
                    <a:lnTo>
                      <a:pt x="261632" y="22814"/>
                    </a:lnTo>
                    <a:lnTo>
                      <a:pt x="274115" y="28931"/>
                    </a:lnTo>
                    <a:lnTo>
                      <a:pt x="284192" y="38301"/>
                    </a:lnTo>
                    <a:lnTo>
                      <a:pt x="291187" y="50247"/>
                    </a:lnTo>
                    <a:lnTo>
                      <a:pt x="294422" y="64094"/>
                    </a:lnTo>
                    <a:lnTo>
                      <a:pt x="294563" y="99796"/>
                    </a:lnTo>
                    <a:lnTo>
                      <a:pt x="315136" y="99796"/>
                    </a:lnTo>
                    <a:lnTo>
                      <a:pt x="315175" y="67767"/>
                    </a:lnTo>
                    <a:lnTo>
                      <a:pt x="313628" y="53333"/>
                    </a:lnTo>
                    <a:lnTo>
                      <a:pt x="309204" y="39960"/>
                    </a:lnTo>
                    <a:lnTo>
                      <a:pt x="302231" y="27975"/>
                    </a:lnTo>
                    <a:lnTo>
                      <a:pt x="295650" y="20624"/>
                    </a:lnTo>
                    <a:close/>
                  </a:path>
                </a:pathLst>
              </a:custGeom>
              <a:solidFill>
                <a:srgbClr val="828282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32" name="object 126"/>
              <p:cNvSpPr/>
              <p:nvPr/>
            </p:nvSpPr>
            <p:spPr>
              <a:xfrm>
                <a:off x="10853772" y="3305823"/>
                <a:ext cx="109952" cy="20609"/>
              </a:xfrm>
              <a:custGeom>
                <a:avLst/>
                <a:gdLst/>
                <a:ahLst/>
                <a:cxnLst/>
                <a:rect l="l" t="t" r="r" b="b"/>
                <a:pathLst>
                  <a:path w="110032" h="20624">
                    <a:moveTo>
                      <a:pt x="105422" y="0"/>
                    </a:moveTo>
                    <a:lnTo>
                      <a:pt x="4635" y="0"/>
                    </a:lnTo>
                    <a:lnTo>
                      <a:pt x="0" y="4622"/>
                    </a:lnTo>
                    <a:lnTo>
                      <a:pt x="0" y="16014"/>
                    </a:lnTo>
                    <a:lnTo>
                      <a:pt x="4635" y="20624"/>
                    </a:lnTo>
                    <a:lnTo>
                      <a:pt x="105422" y="20624"/>
                    </a:lnTo>
                    <a:lnTo>
                      <a:pt x="110032" y="16014"/>
                    </a:lnTo>
                    <a:lnTo>
                      <a:pt x="110032" y="4622"/>
                    </a:lnTo>
                    <a:lnTo>
                      <a:pt x="105422" y="0"/>
                    </a:lnTo>
                    <a:close/>
                  </a:path>
                </a:pathLst>
              </a:custGeom>
              <a:solidFill>
                <a:srgbClr val="828282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33" name="object 127"/>
              <p:cNvSpPr/>
              <p:nvPr/>
            </p:nvSpPr>
            <p:spPr>
              <a:xfrm>
                <a:off x="10897898" y="3693226"/>
                <a:ext cx="38935" cy="20609"/>
              </a:xfrm>
              <a:custGeom>
                <a:avLst/>
                <a:gdLst/>
                <a:ahLst/>
                <a:cxnLst/>
                <a:rect l="l" t="t" r="r" b="b"/>
                <a:pathLst>
                  <a:path w="38963" h="20624">
                    <a:moveTo>
                      <a:pt x="34353" y="0"/>
                    </a:moveTo>
                    <a:lnTo>
                      <a:pt x="4610" y="0"/>
                    </a:lnTo>
                    <a:lnTo>
                      <a:pt x="0" y="4610"/>
                    </a:lnTo>
                    <a:lnTo>
                      <a:pt x="0" y="16001"/>
                    </a:lnTo>
                    <a:lnTo>
                      <a:pt x="4610" y="20624"/>
                    </a:lnTo>
                    <a:lnTo>
                      <a:pt x="34353" y="20624"/>
                    </a:lnTo>
                    <a:lnTo>
                      <a:pt x="38963" y="16001"/>
                    </a:lnTo>
                    <a:lnTo>
                      <a:pt x="38963" y="4610"/>
                    </a:lnTo>
                    <a:lnTo>
                      <a:pt x="34353" y="0"/>
                    </a:lnTo>
                    <a:close/>
                  </a:path>
                </a:pathLst>
              </a:custGeom>
              <a:solidFill>
                <a:srgbClr val="828282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34" name="object 128"/>
              <p:cNvSpPr/>
              <p:nvPr/>
            </p:nvSpPr>
            <p:spPr>
              <a:xfrm>
                <a:off x="10782437" y="3465748"/>
                <a:ext cx="251848" cy="82540"/>
              </a:xfrm>
              <a:custGeom>
                <a:avLst/>
                <a:gdLst/>
                <a:ahLst/>
                <a:cxnLst/>
                <a:rect l="l" t="t" r="r" b="b"/>
                <a:pathLst>
                  <a:path w="252031" h="82600">
                    <a:moveTo>
                      <a:pt x="13246" y="55143"/>
                    </a:moveTo>
                    <a:lnTo>
                      <a:pt x="0" y="57226"/>
                    </a:lnTo>
                    <a:lnTo>
                      <a:pt x="1498" y="65608"/>
                    </a:lnTo>
                    <a:lnTo>
                      <a:pt x="4927" y="71932"/>
                    </a:lnTo>
                    <a:lnTo>
                      <a:pt x="15697" y="80467"/>
                    </a:lnTo>
                    <a:lnTo>
                      <a:pt x="23520" y="82600"/>
                    </a:lnTo>
                    <a:lnTo>
                      <a:pt x="39992" y="82600"/>
                    </a:lnTo>
                    <a:lnTo>
                      <a:pt x="45542" y="81521"/>
                    </a:lnTo>
                    <a:lnTo>
                      <a:pt x="55372" y="77203"/>
                    </a:lnTo>
                    <a:lnTo>
                      <a:pt x="59131" y="74155"/>
                    </a:lnTo>
                    <a:lnTo>
                      <a:pt x="60824" y="71589"/>
                    </a:lnTo>
                    <a:lnTo>
                      <a:pt x="27609" y="71589"/>
                    </a:lnTo>
                    <a:lnTo>
                      <a:pt x="22860" y="70167"/>
                    </a:lnTo>
                    <a:lnTo>
                      <a:pt x="16065" y="64516"/>
                    </a:lnTo>
                    <a:lnTo>
                      <a:pt x="13995" y="60452"/>
                    </a:lnTo>
                    <a:lnTo>
                      <a:pt x="13246" y="55143"/>
                    </a:lnTo>
                    <a:close/>
                  </a:path>
                  <a:path w="252031" h="82600">
                    <a:moveTo>
                      <a:pt x="37528" y="0"/>
                    </a:moveTo>
                    <a:lnTo>
                      <a:pt x="27216" y="0"/>
                    </a:lnTo>
                    <a:lnTo>
                      <a:pt x="23355" y="533"/>
                    </a:lnTo>
                    <a:lnTo>
                      <a:pt x="16167" y="2666"/>
                    </a:lnTo>
                    <a:lnTo>
                      <a:pt x="13322" y="3975"/>
                    </a:lnTo>
                    <a:lnTo>
                      <a:pt x="11239" y="5511"/>
                    </a:lnTo>
                    <a:lnTo>
                      <a:pt x="8458" y="7492"/>
                    </a:lnTo>
                    <a:lnTo>
                      <a:pt x="6273" y="9982"/>
                    </a:lnTo>
                    <a:lnTo>
                      <a:pt x="3048" y="15989"/>
                    </a:lnTo>
                    <a:lnTo>
                      <a:pt x="2235" y="19253"/>
                    </a:lnTo>
                    <a:lnTo>
                      <a:pt x="2235" y="26644"/>
                    </a:lnTo>
                    <a:lnTo>
                      <a:pt x="41529" y="49161"/>
                    </a:lnTo>
                    <a:lnTo>
                      <a:pt x="46088" y="50673"/>
                    </a:lnTo>
                    <a:lnTo>
                      <a:pt x="50558" y="53606"/>
                    </a:lnTo>
                    <a:lnTo>
                      <a:pt x="51866" y="55981"/>
                    </a:lnTo>
                    <a:lnTo>
                      <a:pt x="51866" y="62382"/>
                    </a:lnTo>
                    <a:lnTo>
                      <a:pt x="50380" y="65328"/>
                    </a:lnTo>
                    <a:lnTo>
                      <a:pt x="44437" y="70332"/>
                    </a:lnTo>
                    <a:lnTo>
                      <a:pt x="39865" y="71589"/>
                    </a:lnTo>
                    <a:lnTo>
                      <a:pt x="60824" y="71589"/>
                    </a:lnTo>
                    <a:lnTo>
                      <a:pt x="64338" y="66268"/>
                    </a:lnTo>
                    <a:lnTo>
                      <a:pt x="65535" y="62382"/>
                    </a:lnTo>
                    <a:lnTo>
                      <a:pt x="65633" y="53035"/>
                    </a:lnTo>
                    <a:lnTo>
                      <a:pt x="64566" y="49212"/>
                    </a:lnTo>
                    <a:lnTo>
                      <a:pt x="27241" y="31102"/>
                    </a:lnTo>
                    <a:lnTo>
                      <a:pt x="23291" y="29959"/>
                    </a:lnTo>
                    <a:lnTo>
                      <a:pt x="21958" y="29463"/>
                    </a:lnTo>
                    <a:lnTo>
                      <a:pt x="19621" y="28524"/>
                    </a:lnTo>
                    <a:lnTo>
                      <a:pt x="17919" y="27330"/>
                    </a:lnTo>
                    <a:lnTo>
                      <a:pt x="16827" y="25895"/>
                    </a:lnTo>
                    <a:lnTo>
                      <a:pt x="15735" y="24510"/>
                    </a:lnTo>
                    <a:lnTo>
                      <a:pt x="15189" y="22948"/>
                    </a:lnTo>
                    <a:lnTo>
                      <a:pt x="15189" y="18478"/>
                    </a:lnTo>
                    <a:lnTo>
                      <a:pt x="16497" y="16103"/>
                    </a:lnTo>
                    <a:lnTo>
                      <a:pt x="21755" y="12026"/>
                    </a:lnTo>
                    <a:lnTo>
                      <a:pt x="26149" y="11010"/>
                    </a:lnTo>
                    <a:lnTo>
                      <a:pt x="58843" y="11010"/>
                    </a:lnTo>
                    <a:lnTo>
                      <a:pt x="55816" y="6883"/>
                    </a:lnTo>
                    <a:lnTo>
                      <a:pt x="52362" y="4470"/>
                    </a:lnTo>
                    <a:lnTo>
                      <a:pt x="42976" y="889"/>
                    </a:lnTo>
                    <a:lnTo>
                      <a:pt x="37528" y="0"/>
                    </a:lnTo>
                    <a:close/>
                  </a:path>
                  <a:path w="252031" h="82600">
                    <a:moveTo>
                      <a:pt x="58843" y="11010"/>
                    </a:moveTo>
                    <a:lnTo>
                      <a:pt x="37515" y="11010"/>
                    </a:lnTo>
                    <a:lnTo>
                      <a:pt x="41541" y="12153"/>
                    </a:lnTo>
                    <a:lnTo>
                      <a:pt x="47244" y="16713"/>
                    </a:lnTo>
                    <a:lnTo>
                      <a:pt x="48971" y="19888"/>
                    </a:lnTo>
                    <a:lnTo>
                      <a:pt x="49568" y="23964"/>
                    </a:lnTo>
                    <a:lnTo>
                      <a:pt x="62661" y="22174"/>
                    </a:lnTo>
                    <a:lnTo>
                      <a:pt x="61823" y="17068"/>
                    </a:lnTo>
                    <a:lnTo>
                      <a:pt x="60286" y="12979"/>
                    </a:lnTo>
                    <a:lnTo>
                      <a:pt x="58843" y="11010"/>
                    </a:lnTo>
                    <a:close/>
                  </a:path>
                  <a:path w="252031" h="82600">
                    <a:moveTo>
                      <a:pt x="85166" y="1790"/>
                    </a:moveTo>
                    <a:lnTo>
                      <a:pt x="73177" y="1790"/>
                    </a:lnTo>
                    <a:lnTo>
                      <a:pt x="73177" y="80810"/>
                    </a:lnTo>
                    <a:lnTo>
                      <a:pt x="86575" y="80810"/>
                    </a:lnTo>
                    <a:lnTo>
                      <a:pt x="86575" y="32613"/>
                    </a:lnTo>
                    <a:lnTo>
                      <a:pt x="87299" y="27114"/>
                    </a:lnTo>
                    <a:lnTo>
                      <a:pt x="90170" y="19469"/>
                    </a:lnTo>
                    <a:lnTo>
                      <a:pt x="92494" y="16573"/>
                    </a:lnTo>
                    <a:lnTo>
                      <a:pt x="98445" y="12877"/>
                    </a:lnTo>
                    <a:lnTo>
                      <a:pt x="85166" y="12877"/>
                    </a:lnTo>
                    <a:lnTo>
                      <a:pt x="85166" y="1790"/>
                    </a:lnTo>
                    <a:close/>
                  </a:path>
                  <a:path w="252031" h="82600">
                    <a:moveTo>
                      <a:pt x="147320" y="11607"/>
                    </a:moveTo>
                    <a:lnTo>
                      <a:pt x="111112" y="11607"/>
                    </a:lnTo>
                    <a:lnTo>
                      <a:pt x="114681" y="13093"/>
                    </a:lnTo>
                    <a:lnTo>
                      <a:pt x="119049" y="19050"/>
                    </a:lnTo>
                    <a:lnTo>
                      <a:pt x="120142" y="23520"/>
                    </a:lnTo>
                    <a:lnTo>
                      <a:pt x="120142" y="80810"/>
                    </a:lnTo>
                    <a:lnTo>
                      <a:pt x="133527" y="80810"/>
                    </a:lnTo>
                    <a:lnTo>
                      <a:pt x="133527" y="26758"/>
                    </a:lnTo>
                    <a:lnTo>
                      <a:pt x="135369" y="20853"/>
                    </a:lnTo>
                    <a:lnTo>
                      <a:pt x="142709" y="13462"/>
                    </a:lnTo>
                    <a:lnTo>
                      <a:pt x="147320" y="11607"/>
                    </a:lnTo>
                    <a:close/>
                  </a:path>
                  <a:path w="252031" h="82600">
                    <a:moveTo>
                      <a:pt x="178392" y="11607"/>
                    </a:moveTo>
                    <a:lnTo>
                      <a:pt x="155956" y="11607"/>
                    </a:lnTo>
                    <a:lnTo>
                      <a:pt x="158635" y="12331"/>
                    </a:lnTo>
                    <a:lnTo>
                      <a:pt x="163195" y="15201"/>
                    </a:lnTo>
                    <a:lnTo>
                      <a:pt x="164769" y="17106"/>
                    </a:lnTo>
                    <a:lnTo>
                      <a:pt x="166509" y="21818"/>
                    </a:lnTo>
                    <a:lnTo>
                      <a:pt x="166941" y="25666"/>
                    </a:lnTo>
                    <a:lnTo>
                      <a:pt x="166941" y="80810"/>
                    </a:lnTo>
                    <a:lnTo>
                      <a:pt x="180263" y="80810"/>
                    </a:lnTo>
                    <a:lnTo>
                      <a:pt x="180263" y="17538"/>
                    </a:lnTo>
                    <a:lnTo>
                      <a:pt x="178392" y="11607"/>
                    </a:lnTo>
                    <a:close/>
                  </a:path>
                  <a:path w="252031" h="82600">
                    <a:moveTo>
                      <a:pt x="114973" y="0"/>
                    </a:moveTo>
                    <a:lnTo>
                      <a:pt x="103860" y="0"/>
                    </a:lnTo>
                    <a:lnTo>
                      <a:pt x="99174" y="1181"/>
                    </a:lnTo>
                    <a:lnTo>
                      <a:pt x="90944" y="5892"/>
                    </a:lnTo>
                    <a:lnTo>
                      <a:pt x="87642" y="9004"/>
                    </a:lnTo>
                    <a:lnTo>
                      <a:pt x="85166" y="12877"/>
                    </a:lnTo>
                    <a:lnTo>
                      <a:pt x="98445" y="12877"/>
                    </a:lnTo>
                    <a:lnTo>
                      <a:pt x="98894" y="12598"/>
                    </a:lnTo>
                    <a:lnTo>
                      <a:pt x="102374" y="11607"/>
                    </a:lnTo>
                    <a:lnTo>
                      <a:pt x="178392" y="11607"/>
                    </a:lnTo>
                    <a:lnTo>
                      <a:pt x="178307" y="11340"/>
                    </a:lnTo>
                    <a:lnTo>
                      <a:pt x="133273" y="11340"/>
                    </a:lnTo>
                    <a:lnTo>
                      <a:pt x="129908" y="9474"/>
                    </a:lnTo>
                    <a:lnTo>
                      <a:pt x="127266" y="6083"/>
                    </a:lnTo>
                    <a:lnTo>
                      <a:pt x="119773" y="1219"/>
                    </a:lnTo>
                    <a:lnTo>
                      <a:pt x="114973" y="0"/>
                    </a:lnTo>
                    <a:close/>
                  </a:path>
                  <a:path w="252031" h="82600">
                    <a:moveTo>
                      <a:pt x="163690" y="0"/>
                    </a:moveTo>
                    <a:lnTo>
                      <a:pt x="155854" y="0"/>
                    </a:lnTo>
                    <a:lnTo>
                      <a:pt x="143405" y="2833"/>
                    </a:lnTo>
                    <a:lnTo>
                      <a:pt x="133273" y="11340"/>
                    </a:lnTo>
                    <a:lnTo>
                      <a:pt x="178307" y="11340"/>
                    </a:lnTo>
                    <a:lnTo>
                      <a:pt x="178155" y="10858"/>
                    </a:lnTo>
                    <a:lnTo>
                      <a:pt x="169722" y="2171"/>
                    </a:lnTo>
                    <a:lnTo>
                      <a:pt x="163690" y="0"/>
                    </a:lnTo>
                    <a:close/>
                  </a:path>
                  <a:path w="252031" h="82600">
                    <a:moveTo>
                      <a:pt x="199644" y="55143"/>
                    </a:moveTo>
                    <a:lnTo>
                      <a:pt x="186397" y="57226"/>
                    </a:lnTo>
                    <a:lnTo>
                      <a:pt x="187883" y="65608"/>
                    </a:lnTo>
                    <a:lnTo>
                      <a:pt x="191312" y="71932"/>
                    </a:lnTo>
                    <a:lnTo>
                      <a:pt x="202082" y="80467"/>
                    </a:lnTo>
                    <a:lnTo>
                      <a:pt x="209905" y="82600"/>
                    </a:lnTo>
                    <a:lnTo>
                      <a:pt x="226377" y="82600"/>
                    </a:lnTo>
                    <a:lnTo>
                      <a:pt x="231940" y="81521"/>
                    </a:lnTo>
                    <a:lnTo>
                      <a:pt x="241757" y="77203"/>
                    </a:lnTo>
                    <a:lnTo>
                      <a:pt x="245516" y="74155"/>
                    </a:lnTo>
                    <a:lnTo>
                      <a:pt x="247210" y="71589"/>
                    </a:lnTo>
                    <a:lnTo>
                      <a:pt x="213995" y="71589"/>
                    </a:lnTo>
                    <a:lnTo>
                      <a:pt x="209245" y="70167"/>
                    </a:lnTo>
                    <a:lnTo>
                      <a:pt x="202450" y="64516"/>
                    </a:lnTo>
                    <a:lnTo>
                      <a:pt x="200380" y="60452"/>
                    </a:lnTo>
                    <a:lnTo>
                      <a:pt x="199644" y="55143"/>
                    </a:lnTo>
                    <a:close/>
                  </a:path>
                  <a:path w="252031" h="82600">
                    <a:moveTo>
                      <a:pt x="223926" y="0"/>
                    </a:moveTo>
                    <a:lnTo>
                      <a:pt x="213601" y="0"/>
                    </a:lnTo>
                    <a:lnTo>
                      <a:pt x="209740" y="533"/>
                    </a:lnTo>
                    <a:lnTo>
                      <a:pt x="202552" y="2666"/>
                    </a:lnTo>
                    <a:lnTo>
                      <a:pt x="199707" y="3975"/>
                    </a:lnTo>
                    <a:lnTo>
                      <a:pt x="197624" y="5511"/>
                    </a:lnTo>
                    <a:lnTo>
                      <a:pt x="194856" y="7492"/>
                    </a:lnTo>
                    <a:lnTo>
                      <a:pt x="192659" y="9982"/>
                    </a:lnTo>
                    <a:lnTo>
                      <a:pt x="189433" y="15989"/>
                    </a:lnTo>
                    <a:lnTo>
                      <a:pt x="188620" y="19253"/>
                    </a:lnTo>
                    <a:lnTo>
                      <a:pt x="188620" y="26644"/>
                    </a:lnTo>
                    <a:lnTo>
                      <a:pt x="227914" y="49161"/>
                    </a:lnTo>
                    <a:lnTo>
                      <a:pt x="232473" y="50673"/>
                    </a:lnTo>
                    <a:lnTo>
                      <a:pt x="236943" y="53606"/>
                    </a:lnTo>
                    <a:lnTo>
                      <a:pt x="238264" y="55981"/>
                    </a:lnTo>
                    <a:lnTo>
                      <a:pt x="238264" y="62382"/>
                    </a:lnTo>
                    <a:lnTo>
                      <a:pt x="236766" y="65328"/>
                    </a:lnTo>
                    <a:lnTo>
                      <a:pt x="230822" y="70332"/>
                    </a:lnTo>
                    <a:lnTo>
                      <a:pt x="226250" y="71589"/>
                    </a:lnTo>
                    <a:lnTo>
                      <a:pt x="247210" y="71589"/>
                    </a:lnTo>
                    <a:lnTo>
                      <a:pt x="250723" y="66268"/>
                    </a:lnTo>
                    <a:lnTo>
                      <a:pt x="251932" y="62382"/>
                    </a:lnTo>
                    <a:lnTo>
                      <a:pt x="252031" y="53035"/>
                    </a:lnTo>
                    <a:lnTo>
                      <a:pt x="250952" y="49212"/>
                    </a:lnTo>
                    <a:lnTo>
                      <a:pt x="213626" y="31102"/>
                    </a:lnTo>
                    <a:lnTo>
                      <a:pt x="209689" y="29959"/>
                    </a:lnTo>
                    <a:lnTo>
                      <a:pt x="208343" y="29463"/>
                    </a:lnTo>
                    <a:lnTo>
                      <a:pt x="206006" y="28524"/>
                    </a:lnTo>
                    <a:lnTo>
                      <a:pt x="204304" y="27330"/>
                    </a:lnTo>
                    <a:lnTo>
                      <a:pt x="203212" y="25895"/>
                    </a:lnTo>
                    <a:lnTo>
                      <a:pt x="202120" y="24510"/>
                    </a:lnTo>
                    <a:lnTo>
                      <a:pt x="201574" y="22948"/>
                    </a:lnTo>
                    <a:lnTo>
                      <a:pt x="201574" y="18478"/>
                    </a:lnTo>
                    <a:lnTo>
                      <a:pt x="202882" y="16103"/>
                    </a:lnTo>
                    <a:lnTo>
                      <a:pt x="208140" y="12026"/>
                    </a:lnTo>
                    <a:lnTo>
                      <a:pt x="212534" y="11010"/>
                    </a:lnTo>
                    <a:lnTo>
                      <a:pt x="245228" y="11010"/>
                    </a:lnTo>
                    <a:lnTo>
                      <a:pt x="242201" y="6883"/>
                    </a:lnTo>
                    <a:lnTo>
                      <a:pt x="238747" y="4470"/>
                    </a:lnTo>
                    <a:lnTo>
                      <a:pt x="229362" y="889"/>
                    </a:lnTo>
                    <a:lnTo>
                      <a:pt x="223926" y="0"/>
                    </a:lnTo>
                    <a:close/>
                  </a:path>
                  <a:path w="252031" h="82600">
                    <a:moveTo>
                      <a:pt x="245228" y="11010"/>
                    </a:moveTo>
                    <a:lnTo>
                      <a:pt x="223901" y="11010"/>
                    </a:lnTo>
                    <a:lnTo>
                      <a:pt x="227926" y="12153"/>
                    </a:lnTo>
                    <a:lnTo>
                      <a:pt x="233629" y="16713"/>
                    </a:lnTo>
                    <a:lnTo>
                      <a:pt x="235356" y="19888"/>
                    </a:lnTo>
                    <a:lnTo>
                      <a:pt x="235953" y="23964"/>
                    </a:lnTo>
                    <a:lnTo>
                      <a:pt x="249047" y="22174"/>
                    </a:lnTo>
                    <a:lnTo>
                      <a:pt x="248208" y="17068"/>
                    </a:lnTo>
                    <a:lnTo>
                      <a:pt x="246672" y="12979"/>
                    </a:lnTo>
                    <a:lnTo>
                      <a:pt x="245228" y="11010"/>
                    </a:lnTo>
                    <a:close/>
                  </a:path>
                </a:pathLst>
              </a:custGeom>
              <a:solidFill>
                <a:srgbClr val="828282"/>
              </a:solidFill>
            </p:spPr>
            <p:txBody>
              <a:bodyPr wrap="square" lIns="0" tIns="0" rIns="0" bIns="0" rtlCol="0">
                <a:noAutofit/>
              </a:bodyPr>
              <a:lstStyle/>
              <a:p>
                <a:pPr defTabSz="913756"/>
                <a:endParaRPr sz="1798" dirty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</p:grpSp>
      <p:grpSp>
        <p:nvGrpSpPr>
          <p:cNvPr id="135" name="Группа 134"/>
          <p:cNvGrpSpPr/>
          <p:nvPr/>
        </p:nvGrpSpPr>
        <p:grpSpPr>
          <a:xfrm>
            <a:off x="10213675" y="2024176"/>
            <a:ext cx="315175" cy="506158"/>
            <a:chOff x="6468918" y="4836090"/>
            <a:chExt cx="315175" cy="506158"/>
          </a:xfrm>
        </p:grpSpPr>
        <p:sp>
          <p:nvSpPr>
            <p:cNvPr id="136" name="object 42"/>
            <p:cNvSpPr/>
            <p:nvPr/>
          </p:nvSpPr>
          <p:spPr>
            <a:xfrm>
              <a:off x="6468918" y="4836090"/>
              <a:ext cx="315175" cy="506158"/>
            </a:xfrm>
            <a:custGeom>
              <a:avLst/>
              <a:gdLst/>
              <a:ahLst/>
              <a:cxnLst/>
              <a:rect l="l" t="t" r="r" b="b"/>
              <a:pathLst>
                <a:path w="315175" h="506158">
                  <a:moveTo>
                    <a:pt x="247421" y="0"/>
                  </a:moveTo>
                  <a:lnTo>
                    <a:pt x="67767" y="0"/>
                  </a:lnTo>
                  <a:lnTo>
                    <a:pt x="53334" y="1547"/>
                  </a:lnTo>
                  <a:lnTo>
                    <a:pt x="17709" y="22135"/>
                  </a:lnTo>
                  <a:lnTo>
                    <a:pt x="469" y="59771"/>
                  </a:lnTo>
                  <a:lnTo>
                    <a:pt x="0" y="438404"/>
                  </a:lnTo>
                  <a:lnTo>
                    <a:pt x="1547" y="452837"/>
                  </a:lnTo>
                  <a:lnTo>
                    <a:pt x="22139" y="488457"/>
                  </a:lnTo>
                  <a:lnTo>
                    <a:pt x="59781" y="505690"/>
                  </a:lnTo>
                  <a:lnTo>
                    <a:pt x="247421" y="506158"/>
                  </a:lnTo>
                  <a:lnTo>
                    <a:pt x="261852" y="504611"/>
                  </a:lnTo>
                  <a:lnTo>
                    <a:pt x="275223" y="500188"/>
                  </a:lnTo>
                  <a:lnTo>
                    <a:pt x="287206" y="493215"/>
                  </a:lnTo>
                  <a:lnTo>
                    <a:pt x="295785" y="485533"/>
                  </a:lnTo>
                  <a:lnTo>
                    <a:pt x="67767" y="485533"/>
                  </a:lnTo>
                  <a:lnTo>
                    <a:pt x="53549" y="483343"/>
                  </a:lnTo>
                  <a:lnTo>
                    <a:pt x="23996" y="455909"/>
                  </a:lnTo>
                  <a:lnTo>
                    <a:pt x="20624" y="414921"/>
                  </a:lnTo>
                  <a:lnTo>
                    <a:pt x="314747" y="414921"/>
                  </a:lnTo>
                  <a:lnTo>
                    <a:pt x="314773" y="394309"/>
                  </a:lnTo>
                  <a:lnTo>
                    <a:pt x="20624" y="394309"/>
                  </a:lnTo>
                  <a:lnTo>
                    <a:pt x="20624" y="120421"/>
                  </a:lnTo>
                  <a:lnTo>
                    <a:pt x="315110" y="120421"/>
                  </a:lnTo>
                  <a:lnTo>
                    <a:pt x="315136" y="99796"/>
                  </a:lnTo>
                  <a:lnTo>
                    <a:pt x="20624" y="99796"/>
                  </a:lnTo>
                  <a:lnTo>
                    <a:pt x="20624" y="67767"/>
                  </a:lnTo>
                  <a:lnTo>
                    <a:pt x="38301" y="30991"/>
                  </a:lnTo>
                  <a:lnTo>
                    <a:pt x="67767" y="20624"/>
                  </a:lnTo>
                  <a:lnTo>
                    <a:pt x="295650" y="20624"/>
                  </a:lnTo>
                  <a:lnTo>
                    <a:pt x="293037" y="17706"/>
                  </a:lnTo>
                  <a:lnTo>
                    <a:pt x="281950" y="9480"/>
                  </a:lnTo>
                  <a:lnTo>
                    <a:pt x="269296" y="3625"/>
                  </a:lnTo>
                  <a:lnTo>
                    <a:pt x="255404" y="467"/>
                  </a:lnTo>
                  <a:lnTo>
                    <a:pt x="247421" y="0"/>
                  </a:lnTo>
                  <a:close/>
                </a:path>
                <a:path w="315175" h="506158">
                  <a:moveTo>
                    <a:pt x="314747" y="414921"/>
                  </a:moveTo>
                  <a:lnTo>
                    <a:pt x="294563" y="414921"/>
                  </a:lnTo>
                  <a:lnTo>
                    <a:pt x="294563" y="438404"/>
                  </a:lnTo>
                  <a:lnTo>
                    <a:pt x="292372" y="452615"/>
                  </a:lnTo>
                  <a:lnTo>
                    <a:pt x="264928" y="482162"/>
                  </a:lnTo>
                  <a:lnTo>
                    <a:pt x="247421" y="485533"/>
                  </a:lnTo>
                  <a:lnTo>
                    <a:pt x="295785" y="485533"/>
                  </a:lnTo>
                  <a:lnTo>
                    <a:pt x="297474" y="484021"/>
                  </a:lnTo>
                  <a:lnTo>
                    <a:pt x="305699" y="472933"/>
                  </a:lnTo>
                  <a:lnTo>
                    <a:pt x="311553" y="460276"/>
                  </a:lnTo>
                  <a:lnTo>
                    <a:pt x="314709" y="446380"/>
                  </a:lnTo>
                  <a:lnTo>
                    <a:pt x="314747" y="414921"/>
                  </a:lnTo>
                  <a:close/>
                </a:path>
                <a:path w="315175" h="506158">
                  <a:moveTo>
                    <a:pt x="315110" y="120421"/>
                  </a:moveTo>
                  <a:lnTo>
                    <a:pt x="294563" y="120421"/>
                  </a:lnTo>
                  <a:lnTo>
                    <a:pt x="294563" y="394309"/>
                  </a:lnTo>
                  <a:lnTo>
                    <a:pt x="314773" y="394309"/>
                  </a:lnTo>
                  <a:lnTo>
                    <a:pt x="315110" y="120421"/>
                  </a:lnTo>
                  <a:close/>
                </a:path>
                <a:path w="315175" h="506158">
                  <a:moveTo>
                    <a:pt x="295650" y="20624"/>
                  </a:moveTo>
                  <a:lnTo>
                    <a:pt x="247421" y="20624"/>
                  </a:lnTo>
                  <a:lnTo>
                    <a:pt x="261632" y="22814"/>
                  </a:lnTo>
                  <a:lnTo>
                    <a:pt x="274115" y="28931"/>
                  </a:lnTo>
                  <a:lnTo>
                    <a:pt x="284192" y="38301"/>
                  </a:lnTo>
                  <a:lnTo>
                    <a:pt x="291187" y="50247"/>
                  </a:lnTo>
                  <a:lnTo>
                    <a:pt x="294422" y="64094"/>
                  </a:lnTo>
                  <a:lnTo>
                    <a:pt x="294563" y="99796"/>
                  </a:lnTo>
                  <a:lnTo>
                    <a:pt x="315136" y="99796"/>
                  </a:lnTo>
                  <a:lnTo>
                    <a:pt x="315175" y="67767"/>
                  </a:lnTo>
                  <a:lnTo>
                    <a:pt x="313628" y="53333"/>
                  </a:lnTo>
                  <a:lnTo>
                    <a:pt x="309204" y="39960"/>
                  </a:lnTo>
                  <a:lnTo>
                    <a:pt x="302231" y="27975"/>
                  </a:lnTo>
                  <a:lnTo>
                    <a:pt x="295650" y="20624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37" name="object 43"/>
            <p:cNvSpPr/>
            <p:nvPr/>
          </p:nvSpPr>
          <p:spPr>
            <a:xfrm>
              <a:off x="6571870" y="4887387"/>
              <a:ext cx="110032" cy="20624"/>
            </a:xfrm>
            <a:custGeom>
              <a:avLst/>
              <a:gdLst/>
              <a:ahLst/>
              <a:cxnLst/>
              <a:rect l="l" t="t" r="r" b="b"/>
              <a:pathLst>
                <a:path w="110032" h="20624">
                  <a:moveTo>
                    <a:pt x="105422" y="0"/>
                  </a:moveTo>
                  <a:lnTo>
                    <a:pt x="4635" y="0"/>
                  </a:lnTo>
                  <a:lnTo>
                    <a:pt x="0" y="4622"/>
                  </a:lnTo>
                  <a:lnTo>
                    <a:pt x="0" y="16014"/>
                  </a:lnTo>
                  <a:lnTo>
                    <a:pt x="4635" y="20624"/>
                  </a:lnTo>
                  <a:lnTo>
                    <a:pt x="105422" y="20624"/>
                  </a:lnTo>
                  <a:lnTo>
                    <a:pt x="110032" y="16014"/>
                  </a:lnTo>
                  <a:lnTo>
                    <a:pt x="110032" y="4622"/>
                  </a:lnTo>
                  <a:lnTo>
                    <a:pt x="105422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38" name="object 44"/>
            <p:cNvSpPr/>
            <p:nvPr/>
          </p:nvSpPr>
          <p:spPr>
            <a:xfrm>
              <a:off x="6616027" y="5275071"/>
              <a:ext cx="38963" cy="20624"/>
            </a:xfrm>
            <a:custGeom>
              <a:avLst/>
              <a:gdLst/>
              <a:ahLst/>
              <a:cxnLst/>
              <a:rect l="l" t="t" r="r" b="b"/>
              <a:pathLst>
                <a:path w="38963" h="20624">
                  <a:moveTo>
                    <a:pt x="34353" y="0"/>
                  </a:moveTo>
                  <a:lnTo>
                    <a:pt x="4610" y="0"/>
                  </a:lnTo>
                  <a:lnTo>
                    <a:pt x="0" y="4610"/>
                  </a:lnTo>
                  <a:lnTo>
                    <a:pt x="0" y="16002"/>
                  </a:lnTo>
                  <a:lnTo>
                    <a:pt x="4610" y="20624"/>
                  </a:lnTo>
                  <a:lnTo>
                    <a:pt x="34353" y="20624"/>
                  </a:lnTo>
                  <a:lnTo>
                    <a:pt x="38963" y="16002"/>
                  </a:lnTo>
                  <a:lnTo>
                    <a:pt x="38963" y="4610"/>
                  </a:lnTo>
                  <a:lnTo>
                    <a:pt x="34353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39" name="object 45"/>
            <p:cNvSpPr/>
            <p:nvPr/>
          </p:nvSpPr>
          <p:spPr>
            <a:xfrm>
              <a:off x="6502354" y="5039158"/>
              <a:ext cx="248323" cy="102006"/>
            </a:xfrm>
            <a:custGeom>
              <a:avLst/>
              <a:gdLst/>
              <a:ahLst/>
              <a:cxnLst/>
              <a:rect l="l" t="t" r="r" b="b"/>
              <a:pathLst>
                <a:path w="248323" h="102006">
                  <a:moveTo>
                    <a:pt x="31000" y="14833"/>
                  </a:moveTo>
                  <a:lnTo>
                    <a:pt x="19469" y="14833"/>
                  </a:lnTo>
                  <a:lnTo>
                    <a:pt x="19469" y="99098"/>
                  </a:lnTo>
                  <a:lnTo>
                    <a:pt x="31000" y="99098"/>
                  </a:lnTo>
                  <a:lnTo>
                    <a:pt x="31000" y="14833"/>
                  </a:lnTo>
                  <a:close/>
                </a:path>
                <a:path w="248323" h="102006">
                  <a:moveTo>
                    <a:pt x="31000" y="2857"/>
                  </a:moveTo>
                  <a:lnTo>
                    <a:pt x="19494" y="2857"/>
                  </a:lnTo>
                  <a:lnTo>
                    <a:pt x="0" y="11849"/>
                  </a:lnTo>
                  <a:lnTo>
                    <a:pt x="0" y="22517"/>
                  </a:lnTo>
                  <a:lnTo>
                    <a:pt x="19469" y="14833"/>
                  </a:lnTo>
                  <a:lnTo>
                    <a:pt x="31000" y="14833"/>
                  </a:lnTo>
                  <a:lnTo>
                    <a:pt x="31000" y="2857"/>
                  </a:lnTo>
                  <a:close/>
                </a:path>
                <a:path w="248323" h="102006">
                  <a:moveTo>
                    <a:pt x="99140" y="9613"/>
                  </a:moveTo>
                  <a:lnTo>
                    <a:pt x="78638" y="9613"/>
                  </a:lnTo>
                  <a:lnTo>
                    <a:pt x="83108" y="11036"/>
                  </a:lnTo>
                  <a:lnTo>
                    <a:pt x="89306" y="16751"/>
                  </a:lnTo>
                  <a:lnTo>
                    <a:pt x="90855" y="20015"/>
                  </a:lnTo>
                  <a:lnTo>
                    <a:pt x="90855" y="27292"/>
                  </a:lnTo>
                  <a:lnTo>
                    <a:pt x="56705" y="59944"/>
                  </a:lnTo>
                  <a:lnTo>
                    <a:pt x="51290" y="65960"/>
                  </a:lnTo>
                  <a:lnTo>
                    <a:pt x="44843" y="78232"/>
                  </a:lnTo>
                  <a:lnTo>
                    <a:pt x="43230" y="83908"/>
                  </a:lnTo>
                  <a:lnTo>
                    <a:pt x="43230" y="99098"/>
                  </a:lnTo>
                  <a:lnTo>
                    <a:pt x="105308" y="99098"/>
                  </a:lnTo>
                  <a:lnTo>
                    <a:pt x="105308" y="88493"/>
                  </a:lnTo>
                  <a:lnTo>
                    <a:pt x="55270" y="88493"/>
                  </a:lnTo>
                  <a:lnTo>
                    <a:pt x="55270" y="86131"/>
                  </a:lnTo>
                  <a:lnTo>
                    <a:pt x="57873" y="76141"/>
                  </a:lnTo>
                  <a:lnTo>
                    <a:pt x="65698" y="65951"/>
                  </a:lnTo>
                  <a:lnTo>
                    <a:pt x="82181" y="53213"/>
                  </a:lnTo>
                  <a:lnTo>
                    <a:pt x="84861" y="51346"/>
                  </a:lnTo>
                  <a:lnTo>
                    <a:pt x="88353" y="48526"/>
                  </a:lnTo>
                  <a:lnTo>
                    <a:pt x="96900" y="40957"/>
                  </a:lnTo>
                  <a:lnTo>
                    <a:pt x="99771" y="37338"/>
                  </a:lnTo>
                  <a:lnTo>
                    <a:pt x="102666" y="30391"/>
                  </a:lnTo>
                  <a:lnTo>
                    <a:pt x="103316" y="27292"/>
                  </a:lnTo>
                  <a:lnTo>
                    <a:pt x="103262" y="16751"/>
                  </a:lnTo>
                  <a:lnTo>
                    <a:pt x="101066" y="11531"/>
                  </a:lnTo>
                  <a:lnTo>
                    <a:pt x="99140" y="9613"/>
                  </a:lnTo>
                  <a:close/>
                </a:path>
                <a:path w="248323" h="102006">
                  <a:moveTo>
                    <a:pt x="84061" y="0"/>
                  </a:moveTo>
                  <a:lnTo>
                    <a:pt x="67233" y="0"/>
                  </a:lnTo>
                  <a:lnTo>
                    <a:pt x="62306" y="914"/>
                  </a:lnTo>
                  <a:lnTo>
                    <a:pt x="54495" y="4546"/>
                  </a:lnTo>
                  <a:lnTo>
                    <a:pt x="51384" y="6972"/>
                  </a:lnTo>
                  <a:lnTo>
                    <a:pt x="46799" y="13004"/>
                  </a:lnTo>
                  <a:lnTo>
                    <a:pt x="45656" y="16205"/>
                  </a:lnTo>
                  <a:lnTo>
                    <a:pt x="45656" y="20218"/>
                  </a:lnTo>
                  <a:lnTo>
                    <a:pt x="57188" y="20218"/>
                  </a:lnTo>
                  <a:lnTo>
                    <a:pt x="57188" y="17030"/>
                  </a:lnTo>
                  <a:lnTo>
                    <a:pt x="58470" y="14732"/>
                  </a:lnTo>
                  <a:lnTo>
                    <a:pt x="63588" y="10642"/>
                  </a:lnTo>
                  <a:lnTo>
                    <a:pt x="67525" y="9613"/>
                  </a:lnTo>
                  <a:lnTo>
                    <a:pt x="99140" y="9613"/>
                  </a:lnTo>
                  <a:lnTo>
                    <a:pt x="91808" y="2311"/>
                  </a:lnTo>
                  <a:lnTo>
                    <a:pt x="84061" y="0"/>
                  </a:lnTo>
                  <a:close/>
                </a:path>
                <a:path w="248323" h="102006">
                  <a:moveTo>
                    <a:pt x="123736" y="81368"/>
                  </a:moveTo>
                  <a:lnTo>
                    <a:pt x="112204" y="81368"/>
                  </a:lnTo>
                  <a:lnTo>
                    <a:pt x="112204" y="87134"/>
                  </a:lnTo>
                  <a:lnTo>
                    <a:pt x="114414" y="91757"/>
                  </a:lnTo>
                  <a:lnTo>
                    <a:pt x="123266" y="99961"/>
                  </a:lnTo>
                  <a:lnTo>
                    <a:pt x="130289" y="102006"/>
                  </a:lnTo>
                  <a:lnTo>
                    <a:pt x="139928" y="102006"/>
                  </a:lnTo>
                  <a:lnTo>
                    <a:pt x="153873" y="99821"/>
                  </a:lnTo>
                  <a:lnTo>
                    <a:pt x="163961" y="93256"/>
                  </a:lnTo>
                  <a:lnTo>
                    <a:pt x="164693" y="92405"/>
                  </a:lnTo>
                  <a:lnTo>
                    <a:pt x="135991" y="92405"/>
                  </a:lnTo>
                  <a:lnTo>
                    <a:pt x="131838" y="91528"/>
                  </a:lnTo>
                  <a:lnTo>
                    <a:pt x="125361" y="88061"/>
                  </a:lnTo>
                  <a:lnTo>
                    <a:pt x="123736" y="85458"/>
                  </a:lnTo>
                  <a:lnTo>
                    <a:pt x="123736" y="81368"/>
                  </a:lnTo>
                  <a:close/>
                </a:path>
                <a:path w="248323" h="102006">
                  <a:moveTo>
                    <a:pt x="166157" y="9613"/>
                  </a:moveTo>
                  <a:lnTo>
                    <a:pt x="145262" y="9613"/>
                  </a:lnTo>
                  <a:lnTo>
                    <a:pt x="149313" y="10820"/>
                  </a:lnTo>
                  <a:lnTo>
                    <a:pt x="155447" y="15608"/>
                  </a:lnTo>
                  <a:lnTo>
                    <a:pt x="156984" y="18897"/>
                  </a:lnTo>
                  <a:lnTo>
                    <a:pt x="156984" y="26377"/>
                  </a:lnTo>
                  <a:lnTo>
                    <a:pt x="139001" y="41363"/>
                  </a:lnTo>
                  <a:lnTo>
                    <a:pt x="126161" y="41363"/>
                  </a:lnTo>
                  <a:lnTo>
                    <a:pt x="126161" y="50977"/>
                  </a:lnTo>
                  <a:lnTo>
                    <a:pt x="141719" y="50977"/>
                  </a:lnTo>
                  <a:lnTo>
                    <a:pt x="148945" y="53022"/>
                  </a:lnTo>
                  <a:lnTo>
                    <a:pt x="158394" y="61175"/>
                  </a:lnTo>
                  <a:lnTo>
                    <a:pt x="160756" y="66217"/>
                  </a:lnTo>
                  <a:lnTo>
                    <a:pt x="160756" y="76111"/>
                  </a:lnTo>
                  <a:lnTo>
                    <a:pt x="145033" y="92405"/>
                  </a:lnTo>
                  <a:lnTo>
                    <a:pt x="164693" y="92405"/>
                  </a:lnTo>
                  <a:lnTo>
                    <a:pt x="170078" y="86144"/>
                  </a:lnTo>
                  <a:lnTo>
                    <a:pt x="172796" y="79108"/>
                  </a:lnTo>
                  <a:lnTo>
                    <a:pt x="172796" y="64808"/>
                  </a:lnTo>
                  <a:lnTo>
                    <a:pt x="170853" y="59321"/>
                  </a:lnTo>
                  <a:lnTo>
                    <a:pt x="163093" y="50507"/>
                  </a:lnTo>
                  <a:lnTo>
                    <a:pt x="157251" y="47193"/>
                  </a:lnTo>
                  <a:lnTo>
                    <a:pt x="149453" y="44958"/>
                  </a:lnTo>
                  <a:lnTo>
                    <a:pt x="154444" y="43510"/>
                  </a:lnTo>
                  <a:lnTo>
                    <a:pt x="169011" y="24993"/>
                  </a:lnTo>
                  <a:lnTo>
                    <a:pt x="168941" y="15049"/>
                  </a:lnTo>
                  <a:lnTo>
                    <a:pt x="166649" y="10033"/>
                  </a:lnTo>
                  <a:lnTo>
                    <a:pt x="166157" y="9613"/>
                  </a:lnTo>
                  <a:close/>
                </a:path>
                <a:path w="248323" h="102006">
                  <a:moveTo>
                    <a:pt x="150177" y="0"/>
                  </a:moveTo>
                  <a:lnTo>
                    <a:pt x="130911" y="0"/>
                  </a:lnTo>
                  <a:lnTo>
                    <a:pt x="123837" y="2095"/>
                  </a:lnTo>
                  <a:lnTo>
                    <a:pt x="115328" y="10439"/>
                  </a:lnTo>
                  <a:lnTo>
                    <a:pt x="113195" y="15049"/>
                  </a:lnTo>
                  <a:lnTo>
                    <a:pt x="113195" y="20713"/>
                  </a:lnTo>
                  <a:lnTo>
                    <a:pt x="124231" y="20713"/>
                  </a:lnTo>
                  <a:lnTo>
                    <a:pt x="124231" y="18148"/>
                  </a:lnTo>
                  <a:lnTo>
                    <a:pt x="124904" y="16294"/>
                  </a:lnTo>
                  <a:lnTo>
                    <a:pt x="127596" y="12738"/>
                  </a:lnTo>
                  <a:lnTo>
                    <a:pt x="129539" y="11480"/>
                  </a:lnTo>
                  <a:lnTo>
                    <a:pt x="134594" y="9982"/>
                  </a:lnTo>
                  <a:lnTo>
                    <a:pt x="137299" y="9613"/>
                  </a:lnTo>
                  <a:lnTo>
                    <a:pt x="166157" y="9613"/>
                  </a:lnTo>
                  <a:lnTo>
                    <a:pt x="157225" y="2006"/>
                  </a:lnTo>
                  <a:lnTo>
                    <a:pt x="150177" y="0"/>
                  </a:lnTo>
                  <a:close/>
                </a:path>
                <a:path w="248323" h="102006">
                  <a:moveTo>
                    <a:pt x="234861" y="69761"/>
                  </a:moveTo>
                  <a:lnTo>
                    <a:pt x="223329" y="69761"/>
                  </a:lnTo>
                  <a:lnTo>
                    <a:pt x="223329" y="99098"/>
                  </a:lnTo>
                  <a:lnTo>
                    <a:pt x="234861" y="99098"/>
                  </a:lnTo>
                  <a:lnTo>
                    <a:pt x="234861" y="69761"/>
                  </a:lnTo>
                  <a:close/>
                </a:path>
                <a:path w="248323" h="102006">
                  <a:moveTo>
                    <a:pt x="234861" y="2857"/>
                  </a:moveTo>
                  <a:lnTo>
                    <a:pt x="223329" y="2857"/>
                  </a:lnTo>
                  <a:lnTo>
                    <a:pt x="177126" y="60159"/>
                  </a:lnTo>
                  <a:lnTo>
                    <a:pt x="177126" y="69761"/>
                  </a:lnTo>
                  <a:lnTo>
                    <a:pt x="248323" y="69761"/>
                  </a:lnTo>
                  <a:lnTo>
                    <a:pt x="248323" y="60159"/>
                  </a:lnTo>
                  <a:lnTo>
                    <a:pt x="189776" y="60159"/>
                  </a:lnTo>
                  <a:lnTo>
                    <a:pt x="223329" y="17945"/>
                  </a:lnTo>
                  <a:lnTo>
                    <a:pt x="234861" y="17945"/>
                  </a:lnTo>
                  <a:lnTo>
                    <a:pt x="234861" y="2857"/>
                  </a:lnTo>
                  <a:close/>
                </a:path>
                <a:path w="248323" h="102006">
                  <a:moveTo>
                    <a:pt x="234861" y="17945"/>
                  </a:moveTo>
                  <a:lnTo>
                    <a:pt x="223329" y="17945"/>
                  </a:lnTo>
                  <a:lnTo>
                    <a:pt x="223329" y="60159"/>
                  </a:lnTo>
                  <a:lnTo>
                    <a:pt x="234861" y="60159"/>
                  </a:lnTo>
                  <a:lnTo>
                    <a:pt x="234861" y="17945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</p:grpSp>
      <p:sp>
        <p:nvSpPr>
          <p:cNvPr id="140" name="object 46"/>
          <p:cNvSpPr/>
          <p:nvPr/>
        </p:nvSpPr>
        <p:spPr>
          <a:xfrm>
            <a:off x="8165856" y="3243705"/>
            <a:ext cx="549192" cy="408940"/>
          </a:xfrm>
          <a:custGeom>
            <a:avLst/>
            <a:gdLst/>
            <a:ahLst/>
            <a:cxnLst/>
            <a:rect l="l" t="t" r="r" b="b"/>
            <a:pathLst>
              <a:path w="549192" h="408940">
                <a:moveTo>
                  <a:pt x="219207" y="0"/>
                </a:moveTo>
                <a:lnTo>
                  <a:pt x="191902" y="0"/>
                </a:lnTo>
                <a:lnTo>
                  <a:pt x="178445" y="1270"/>
                </a:lnTo>
                <a:lnTo>
                  <a:pt x="139914" y="10160"/>
                </a:lnTo>
                <a:lnTo>
                  <a:pt x="104658" y="25400"/>
                </a:lnTo>
                <a:lnTo>
                  <a:pt x="93747" y="33020"/>
                </a:lnTo>
                <a:lnTo>
                  <a:pt x="83299" y="39370"/>
                </a:lnTo>
                <a:lnTo>
                  <a:pt x="73336" y="46990"/>
                </a:lnTo>
                <a:lnTo>
                  <a:pt x="63884" y="55880"/>
                </a:lnTo>
                <a:lnTo>
                  <a:pt x="62058" y="57150"/>
                </a:lnTo>
                <a:lnTo>
                  <a:pt x="61486" y="58420"/>
                </a:lnTo>
                <a:lnTo>
                  <a:pt x="61004" y="58420"/>
                </a:lnTo>
                <a:lnTo>
                  <a:pt x="52196" y="68580"/>
                </a:lnTo>
                <a:lnTo>
                  <a:pt x="23064" y="110490"/>
                </a:lnTo>
                <a:lnTo>
                  <a:pt x="8413" y="146050"/>
                </a:lnTo>
                <a:lnTo>
                  <a:pt x="784" y="185420"/>
                </a:lnTo>
                <a:lnTo>
                  <a:pt x="0" y="200660"/>
                </a:lnTo>
                <a:lnTo>
                  <a:pt x="331" y="213360"/>
                </a:lnTo>
                <a:lnTo>
                  <a:pt x="6348" y="254000"/>
                </a:lnTo>
                <a:lnTo>
                  <a:pt x="19061" y="290830"/>
                </a:lnTo>
                <a:lnTo>
                  <a:pt x="45228" y="332740"/>
                </a:lnTo>
                <a:lnTo>
                  <a:pt x="61473" y="350520"/>
                </a:lnTo>
                <a:lnTo>
                  <a:pt x="62070" y="351790"/>
                </a:lnTo>
                <a:lnTo>
                  <a:pt x="62769" y="351790"/>
                </a:lnTo>
                <a:lnTo>
                  <a:pt x="72207" y="360680"/>
                </a:lnTo>
                <a:lnTo>
                  <a:pt x="82162" y="368300"/>
                </a:lnTo>
                <a:lnTo>
                  <a:pt x="114842" y="388620"/>
                </a:lnTo>
                <a:lnTo>
                  <a:pt x="151163" y="402590"/>
                </a:lnTo>
                <a:lnTo>
                  <a:pt x="190373" y="408940"/>
                </a:lnTo>
                <a:lnTo>
                  <a:pt x="217637" y="408940"/>
                </a:lnTo>
                <a:lnTo>
                  <a:pt x="230273" y="407670"/>
                </a:lnTo>
                <a:lnTo>
                  <a:pt x="230152" y="396240"/>
                </a:lnTo>
                <a:lnTo>
                  <a:pt x="227524" y="388620"/>
                </a:lnTo>
                <a:lnTo>
                  <a:pt x="196309" y="388620"/>
                </a:lnTo>
                <a:lnTo>
                  <a:pt x="187079" y="383540"/>
                </a:lnTo>
                <a:lnTo>
                  <a:pt x="183434" y="381000"/>
                </a:lnTo>
                <a:lnTo>
                  <a:pt x="146329" y="381000"/>
                </a:lnTo>
                <a:lnTo>
                  <a:pt x="123044" y="373380"/>
                </a:lnTo>
                <a:lnTo>
                  <a:pt x="99542" y="360680"/>
                </a:lnTo>
                <a:lnTo>
                  <a:pt x="88212" y="351790"/>
                </a:lnTo>
                <a:lnTo>
                  <a:pt x="78860" y="344170"/>
                </a:lnTo>
                <a:lnTo>
                  <a:pt x="87311" y="335280"/>
                </a:lnTo>
                <a:lnTo>
                  <a:pt x="90630" y="332740"/>
                </a:lnTo>
                <a:lnTo>
                  <a:pt x="66795" y="332740"/>
                </a:lnTo>
                <a:lnTo>
                  <a:pt x="43841" y="302260"/>
                </a:lnTo>
                <a:lnTo>
                  <a:pt x="27373" y="266700"/>
                </a:lnTo>
                <a:lnTo>
                  <a:pt x="18285" y="228600"/>
                </a:lnTo>
                <a:lnTo>
                  <a:pt x="17050" y="215900"/>
                </a:lnTo>
                <a:lnTo>
                  <a:pt x="93389" y="213360"/>
                </a:lnTo>
                <a:lnTo>
                  <a:pt x="228440" y="213360"/>
                </a:lnTo>
                <a:lnTo>
                  <a:pt x="231450" y="207010"/>
                </a:lnTo>
                <a:lnTo>
                  <a:pt x="235781" y="200660"/>
                </a:lnTo>
                <a:lnTo>
                  <a:pt x="241102" y="195580"/>
                </a:lnTo>
                <a:lnTo>
                  <a:pt x="16935" y="195580"/>
                </a:lnTo>
                <a:lnTo>
                  <a:pt x="22906" y="157480"/>
                </a:lnTo>
                <a:lnTo>
                  <a:pt x="36603" y="120650"/>
                </a:lnTo>
                <a:lnTo>
                  <a:pt x="65341" y="78740"/>
                </a:lnTo>
                <a:lnTo>
                  <a:pt x="66795" y="77470"/>
                </a:lnTo>
                <a:lnTo>
                  <a:pt x="92545" y="77470"/>
                </a:lnTo>
                <a:lnTo>
                  <a:pt x="85030" y="72390"/>
                </a:lnTo>
                <a:lnTo>
                  <a:pt x="111619" y="43180"/>
                </a:lnTo>
                <a:lnTo>
                  <a:pt x="146205" y="26670"/>
                </a:lnTo>
                <a:lnTo>
                  <a:pt x="158939" y="22860"/>
                </a:lnTo>
                <a:lnTo>
                  <a:pt x="165690" y="20320"/>
                </a:lnTo>
                <a:lnTo>
                  <a:pt x="294730" y="20320"/>
                </a:lnTo>
                <a:lnTo>
                  <a:pt x="282992" y="15240"/>
                </a:lnTo>
                <a:lnTo>
                  <a:pt x="270877" y="10160"/>
                </a:lnTo>
                <a:lnTo>
                  <a:pt x="258413" y="6350"/>
                </a:lnTo>
                <a:lnTo>
                  <a:pt x="232550" y="1270"/>
                </a:lnTo>
                <a:lnTo>
                  <a:pt x="219207" y="0"/>
                </a:lnTo>
                <a:close/>
              </a:path>
              <a:path w="549192" h="408940">
                <a:moveTo>
                  <a:pt x="523881" y="204470"/>
                </a:moveTo>
                <a:lnTo>
                  <a:pt x="274376" y="204470"/>
                </a:lnTo>
                <a:lnTo>
                  <a:pt x="260650" y="208280"/>
                </a:lnTo>
                <a:lnTo>
                  <a:pt x="250331" y="217170"/>
                </a:lnTo>
                <a:lnTo>
                  <a:pt x="245138" y="229870"/>
                </a:lnTo>
                <a:lnTo>
                  <a:pt x="244836" y="369570"/>
                </a:lnTo>
                <a:lnTo>
                  <a:pt x="248221" y="382270"/>
                </a:lnTo>
                <a:lnTo>
                  <a:pt x="257229" y="393700"/>
                </a:lnTo>
                <a:lnTo>
                  <a:pt x="270143" y="398780"/>
                </a:lnTo>
                <a:lnTo>
                  <a:pt x="519639" y="398780"/>
                </a:lnTo>
                <a:lnTo>
                  <a:pt x="533365" y="394970"/>
                </a:lnTo>
                <a:lnTo>
                  <a:pt x="543688" y="386080"/>
                </a:lnTo>
                <a:lnTo>
                  <a:pt x="545248" y="382270"/>
                </a:lnTo>
                <a:lnTo>
                  <a:pt x="267404" y="382270"/>
                </a:lnTo>
                <a:lnTo>
                  <a:pt x="261714" y="375920"/>
                </a:lnTo>
                <a:lnTo>
                  <a:pt x="261714" y="300990"/>
                </a:lnTo>
                <a:lnTo>
                  <a:pt x="549047" y="300990"/>
                </a:lnTo>
                <a:lnTo>
                  <a:pt x="549083" y="284480"/>
                </a:lnTo>
                <a:lnTo>
                  <a:pt x="261714" y="284480"/>
                </a:lnTo>
                <a:lnTo>
                  <a:pt x="261714" y="261620"/>
                </a:lnTo>
                <a:lnTo>
                  <a:pt x="549133" y="261620"/>
                </a:lnTo>
                <a:lnTo>
                  <a:pt x="549169" y="245110"/>
                </a:lnTo>
                <a:lnTo>
                  <a:pt x="261714" y="245110"/>
                </a:lnTo>
                <a:lnTo>
                  <a:pt x="261714" y="227330"/>
                </a:lnTo>
                <a:lnTo>
                  <a:pt x="267404" y="222250"/>
                </a:lnTo>
                <a:lnTo>
                  <a:pt x="546113" y="222250"/>
                </a:lnTo>
                <a:lnTo>
                  <a:pt x="545806" y="220980"/>
                </a:lnTo>
                <a:lnTo>
                  <a:pt x="536795" y="210820"/>
                </a:lnTo>
                <a:lnTo>
                  <a:pt x="523881" y="204470"/>
                </a:lnTo>
                <a:close/>
              </a:path>
              <a:path w="549192" h="408940">
                <a:moveTo>
                  <a:pt x="213200" y="299720"/>
                </a:moveTo>
                <a:lnTo>
                  <a:pt x="195750" y="299720"/>
                </a:lnTo>
                <a:lnTo>
                  <a:pt x="196309" y="388620"/>
                </a:lnTo>
                <a:lnTo>
                  <a:pt x="213200" y="388620"/>
                </a:lnTo>
                <a:lnTo>
                  <a:pt x="213200" y="299720"/>
                </a:lnTo>
                <a:close/>
              </a:path>
              <a:path w="549192" h="408940">
                <a:moveTo>
                  <a:pt x="221290" y="383540"/>
                </a:moveTo>
                <a:lnTo>
                  <a:pt x="213200" y="388620"/>
                </a:lnTo>
                <a:lnTo>
                  <a:pt x="227524" y="388620"/>
                </a:lnTo>
                <a:lnTo>
                  <a:pt x="226209" y="384810"/>
                </a:lnTo>
                <a:lnTo>
                  <a:pt x="221290" y="383540"/>
                </a:lnTo>
                <a:close/>
              </a:path>
              <a:path w="549192" h="408940">
                <a:moveTo>
                  <a:pt x="549047" y="300990"/>
                </a:moveTo>
                <a:lnTo>
                  <a:pt x="532301" y="300990"/>
                </a:lnTo>
                <a:lnTo>
                  <a:pt x="532301" y="375920"/>
                </a:lnTo>
                <a:lnTo>
                  <a:pt x="526624" y="382270"/>
                </a:lnTo>
                <a:lnTo>
                  <a:pt x="545248" y="382270"/>
                </a:lnTo>
                <a:lnTo>
                  <a:pt x="548888" y="373380"/>
                </a:lnTo>
                <a:lnTo>
                  <a:pt x="549047" y="300990"/>
                </a:lnTo>
                <a:close/>
              </a:path>
              <a:path w="549192" h="408940">
                <a:moveTo>
                  <a:pt x="142148" y="320040"/>
                </a:moveTo>
                <a:lnTo>
                  <a:pt x="108494" y="320040"/>
                </a:lnTo>
                <a:lnTo>
                  <a:pt x="116788" y="332740"/>
                </a:lnTo>
                <a:lnTo>
                  <a:pt x="124946" y="342900"/>
                </a:lnTo>
                <a:lnTo>
                  <a:pt x="133026" y="354330"/>
                </a:lnTo>
                <a:lnTo>
                  <a:pt x="141088" y="363220"/>
                </a:lnTo>
                <a:lnTo>
                  <a:pt x="149189" y="373380"/>
                </a:lnTo>
                <a:lnTo>
                  <a:pt x="157389" y="381000"/>
                </a:lnTo>
                <a:lnTo>
                  <a:pt x="183434" y="381000"/>
                </a:lnTo>
                <a:lnTo>
                  <a:pt x="177968" y="377190"/>
                </a:lnTo>
                <a:lnTo>
                  <a:pt x="169063" y="368300"/>
                </a:lnTo>
                <a:lnTo>
                  <a:pt x="160455" y="359410"/>
                </a:lnTo>
                <a:lnTo>
                  <a:pt x="152231" y="349250"/>
                </a:lnTo>
                <a:lnTo>
                  <a:pt x="144481" y="337820"/>
                </a:lnTo>
                <a:lnTo>
                  <a:pt x="137293" y="325120"/>
                </a:lnTo>
                <a:lnTo>
                  <a:pt x="142148" y="320040"/>
                </a:lnTo>
                <a:close/>
              </a:path>
              <a:path w="549192" h="408940">
                <a:moveTo>
                  <a:pt x="316883" y="347980"/>
                </a:moveTo>
                <a:lnTo>
                  <a:pt x="283393" y="347980"/>
                </a:lnTo>
                <a:lnTo>
                  <a:pt x="279609" y="351790"/>
                </a:lnTo>
                <a:lnTo>
                  <a:pt x="279609" y="360680"/>
                </a:lnTo>
                <a:lnTo>
                  <a:pt x="283393" y="364490"/>
                </a:lnTo>
                <a:lnTo>
                  <a:pt x="316883" y="364490"/>
                </a:lnTo>
                <a:lnTo>
                  <a:pt x="320655" y="360680"/>
                </a:lnTo>
                <a:lnTo>
                  <a:pt x="320655" y="351790"/>
                </a:lnTo>
                <a:lnTo>
                  <a:pt x="316883" y="347980"/>
                </a:lnTo>
                <a:close/>
              </a:path>
              <a:path w="549192" h="408940">
                <a:moveTo>
                  <a:pt x="355224" y="347980"/>
                </a:moveTo>
                <a:lnTo>
                  <a:pt x="330091" y="347980"/>
                </a:lnTo>
                <a:lnTo>
                  <a:pt x="326307" y="351790"/>
                </a:lnTo>
                <a:lnTo>
                  <a:pt x="326307" y="360680"/>
                </a:lnTo>
                <a:lnTo>
                  <a:pt x="330091" y="364490"/>
                </a:lnTo>
                <a:lnTo>
                  <a:pt x="355224" y="364490"/>
                </a:lnTo>
                <a:lnTo>
                  <a:pt x="359009" y="360680"/>
                </a:lnTo>
                <a:lnTo>
                  <a:pt x="359009" y="351790"/>
                </a:lnTo>
                <a:lnTo>
                  <a:pt x="355224" y="347980"/>
                </a:lnTo>
                <a:close/>
              </a:path>
              <a:path w="549192" h="408940">
                <a:moveTo>
                  <a:pt x="196309" y="213360"/>
                </a:moveTo>
                <a:lnTo>
                  <a:pt x="93389" y="213360"/>
                </a:lnTo>
                <a:lnTo>
                  <a:pt x="94023" y="227330"/>
                </a:lnTo>
                <a:lnTo>
                  <a:pt x="99140" y="265430"/>
                </a:lnTo>
                <a:lnTo>
                  <a:pt x="108544" y="300990"/>
                </a:lnTo>
                <a:lnTo>
                  <a:pt x="97003" y="307340"/>
                </a:lnTo>
                <a:lnTo>
                  <a:pt x="86220" y="314960"/>
                </a:lnTo>
                <a:lnTo>
                  <a:pt x="76390" y="322580"/>
                </a:lnTo>
                <a:lnTo>
                  <a:pt x="67707" y="331470"/>
                </a:lnTo>
                <a:lnTo>
                  <a:pt x="66795" y="332740"/>
                </a:lnTo>
                <a:lnTo>
                  <a:pt x="90630" y="332740"/>
                </a:lnTo>
                <a:lnTo>
                  <a:pt x="97269" y="327660"/>
                </a:lnTo>
                <a:lnTo>
                  <a:pt x="108494" y="320040"/>
                </a:lnTo>
                <a:lnTo>
                  <a:pt x="142148" y="320040"/>
                </a:lnTo>
                <a:lnTo>
                  <a:pt x="147004" y="314960"/>
                </a:lnTo>
                <a:lnTo>
                  <a:pt x="158225" y="307340"/>
                </a:lnTo>
                <a:lnTo>
                  <a:pt x="170436" y="303530"/>
                </a:lnTo>
                <a:lnTo>
                  <a:pt x="183118" y="300990"/>
                </a:lnTo>
                <a:lnTo>
                  <a:pt x="195750" y="299720"/>
                </a:lnTo>
                <a:lnTo>
                  <a:pt x="223716" y="299720"/>
                </a:lnTo>
                <a:lnTo>
                  <a:pt x="223716" y="292100"/>
                </a:lnTo>
                <a:lnTo>
                  <a:pt x="133526" y="292100"/>
                </a:lnTo>
                <a:lnTo>
                  <a:pt x="126462" y="281940"/>
                </a:lnTo>
                <a:lnTo>
                  <a:pt x="111675" y="233680"/>
                </a:lnTo>
                <a:lnTo>
                  <a:pt x="110556" y="220980"/>
                </a:lnTo>
                <a:lnTo>
                  <a:pt x="196309" y="213360"/>
                </a:lnTo>
                <a:close/>
              </a:path>
              <a:path w="549192" h="408940">
                <a:moveTo>
                  <a:pt x="223716" y="299720"/>
                </a:moveTo>
                <a:lnTo>
                  <a:pt x="220160" y="299720"/>
                </a:lnTo>
                <a:lnTo>
                  <a:pt x="223716" y="300990"/>
                </a:lnTo>
                <a:lnTo>
                  <a:pt x="223716" y="299720"/>
                </a:lnTo>
                <a:close/>
              </a:path>
              <a:path w="549192" h="408940">
                <a:moveTo>
                  <a:pt x="223716" y="283210"/>
                </a:moveTo>
                <a:lnTo>
                  <a:pt x="183945" y="283210"/>
                </a:lnTo>
                <a:lnTo>
                  <a:pt x="171348" y="284480"/>
                </a:lnTo>
                <a:lnTo>
                  <a:pt x="133526" y="292100"/>
                </a:lnTo>
                <a:lnTo>
                  <a:pt x="223716" y="292100"/>
                </a:lnTo>
                <a:lnTo>
                  <a:pt x="223716" y="283210"/>
                </a:lnTo>
                <a:close/>
              </a:path>
              <a:path w="549192" h="408940">
                <a:moveTo>
                  <a:pt x="549133" y="261620"/>
                </a:moveTo>
                <a:lnTo>
                  <a:pt x="532301" y="261620"/>
                </a:lnTo>
                <a:lnTo>
                  <a:pt x="532301" y="284480"/>
                </a:lnTo>
                <a:lnTo>
                  <a:pt x="549083" y="284480"/>
                </a:lnTo>
                <a:lnTo>
                  <a:pt x="549133" y="261620"/>
                </a:lnTo>
                <a:close/>
              </a:path>
              <a:path w="549192" h="408940">
                <a:moveTo>
                  <a:pt x="213200" y="213360"/>
                </a:moveTo>
                <a:lnTo>
                  <a:pt x="196309" y="213360"/>
                </a:lnTo>
                <a:lnTo>
                  <a:pt x="196309" y="283210"/>
                </a:lnTo>
                <a:lnTo>
                  <a:pt x="213200" y="283210"/>
                </a:lnTo>
                <a:lnTo>
                  <a:pt x="213200" y="213360"/>
                </a:lnTo>
                <a:close/>
              </a:path>
              <a:path w="549192" h="408940">
                <a:moveTo>
                  <a:pt x="546113" y="222250"/>
                </a:moveTo>
                <a:lnTo>
                  <a:pt x="526624" y="222250"/>
                </a:lnTo>
                <a:lnTo>
                  <a:pt x="532301" y="227330"/>
                </a:lnTo>
                <a:lnTo>
                  <a:pt x="532301" y="245110"/>
                </a:lnTo>
                <a:lnTo>
                  <a:pt x="549169" y="245110"/>
                </a:lnTo>
                <a:lnTo>
                  <a:pt x="549192" y="234950"/>
                </a:lnTo>
                <a:lnTo>
                  <a:pt x="546113" y="222250"/>
                </a:lnTo>
                <a:close/>
              </a:path>
              <a:path w="549192" h="408940">
                <a:moveTo>
                  <a:pt x="92545" y="77470"/>
                </a:moveTo>
                <a:lnTo>
                  <a:pt x="66795" y="77470"/>
                </a:lnTo>
                <a:lnTo>
                  <a:pt x="75385" y="86360"/>
                </a:lnTo>
                <a:lnTo>
                  <a:pt x="85181" y="93980"/>
                </a:lnTo>
                <a:lnTo>
                  <a:pt x="96015" y="101600"/>
                </a:lnTo>
                <a:lnTo>
                  <a:pt x="107719" y="106680"/>
                </a:lnTo>
                <a:lnTo>
                  <a:pt x="104542" y="118110"/>
                </a:lnTo>
                <a:lnTo>
                  <a:pt x="95326" y="167640"/>
                </a:lnTo>
                <a:lnTo>
                  <a:pt x="93429" y="194310"/>
                </a:lnTo>
                <a:lnTo>
                  <a:pt x="16935" y="195580"/>
                </a:lnTo>
                <a:lnTo>
                  <a:pt x="110267" y="195580"/>
                </a:lnTo>
                <a:lnTo>
                  <a:pt x="110955" y="182880"/>
                </a:lnTo>
                <a:lnTo>
                  <a:pt x="112234" y="168910"/>
                </a:lnTo>
                <a:lnTo>
                  <a:pt x="114072" y="156210"/>
                </a:lnTo>
                <a:lnTo>
                  <a:pt x="116438" y="143510"/>
                </a:lnTo>
                <a:lnTo>
                  <a:pt x="119299" y="132080"/>
                </a:lnTo>
                <a:lnTo>
                  <a:pt x="122624" y="120650"/>
                </a:lnTo>
                <a:lnTo>
                  <a:pt x="257170" y="120650"/>
                </a:lnTo>
                <a:lnTo>
                  <a:pt x="275983" y="116840"/>
                </a:lnTo>
                <a:lnTo>
                  <a:pt x="303457" y="116840"/>
                </a:lnTo>
                <a:lnTo>
                  <a:pt x="301062" y="109220"/>
                </a:lnTo>
                <a:lnTo>
                  <a:pt x="184096" y="109220"/>
                </a:lnTo>
                <a:lnTo>
                  <a:pt x="171529" y="107950"/>
                </a:lnTo>
                <a:lnTo>
                  <a:pt x="146119" y="102870"/>
                </a:lnTo>
                <a:lnTo>
                  <a:pt x="133671" y="99060"/>
                </a:lnTo>
                <a:lnTo>
                  <a:pt x="139357" y="85090"/>
                </a:lnTo>
                <a:lnTo>
                  <a:pt x="141153" y="81280"/>
                </a:lnTo>
                <a:lnTo>
                  <a:pt x="106018" y="81280"/>
                </a:lnTo>
                <a:lnTo>
                  <a:pt x="94423" y="78740"/>
                </a:lnTo>
                <a:lnTo>
                  <a:pt x="92545" y="77470"/>
                </a:lnTo>
                <a:close/>
              </a:path>
              <a:path w="549192" h="408940">
                <a:moveTo>
                  <a:pt x="257170" y="120650"/>
                </a:moveTo>
                <a:lnTo>
                  <a:pt x="122624" y="120650"/>
                </a:lnTo>
                <a:lnTo>
                  <a:pt x="135584" y="121920"/>
                </a:lnTo>
                <a:lnTo>
                  <a:pt x="148501" y="121920"/>
                </a:lnTo>
                <a:lnTo>
                  <a:pt x="186348" y="125730"/>
                </a:lnTo>
                <a:lnTo>
                  <a:pt x="196309" y="195580"/>
                </a:lnTo>
                <a:lnTo>
                  <a:pt x="213200" y="195580"/>
                </a:lnTo>
                <a:lnTo>
                  <a:pt x="213200" y="125730"/>
                </a:lnTo>
                <a:lnTo>
                  <a:pt x="225565" y="125730"/>
                </a:lnTo>
                <a:lnTo>
                  <a:pt x="238162" y="124460"/>
                </a:lnTo>
                <a:lnTo>
                  <a:pt x="257170" y="120650"/>
                </a:lnTo>
                <a:close/>
              </a:path>
              <a:path w="549192" h="408940">
                <a:moveTo>
                  <a:pt x="303457" y="116840"/>
                </a:moveTo>
                <a:lnTo>
                  <a:pt x="275983" y="116840"/>
                </a:lnTo>
                <a:lnTo>
                  <a:pt x="283561" y="127000"/>
                </a:lnTo>
                <a:lnTo>
                  <a:pt x="289275" y="138430"/>
                </a:lnTo>
                <a:lnTo>
                  <a:pt x="293401" y="149860"/>
                </a:lnTo>
                <a:lnTo>
                  <a:pt x="296211" y="162560"/>
                </a:lnTo>
                <a:lnTo>
                  <a:pt x="297981" y="176530"/>
                </a:lnTo>
                <a:lnTo>
                  <a:pt x="315562" y="184150"/>
                </a:lnTo>
                <a:lnTo>
                  <a:pt x="310507" y="144780"/>
                </a:lnTo>
                <a:lnTo>
                  <a:pt x="304654" y="120650"/>
                </a:lnTo>
                <a:lnTo>
                  <a:pt x="303457" y="116840"/>
                </a:lnTo>
                <a:close/>
              </a:path>
              <a:path w="549192" h="408940">
                <a:moveTo>
                  <a:pt x="365785" y="78740"/>
                </a:moveTo>
                <a:lnTo>
                  <a:pt x="341758" y="78740"/>
                </a:lnTo>
                <a:lnTo>
                  <a:pt x="350397" y="87630"/>
                </a:lnTo>
                <a:lnTo>
                  <a:pt x="358310" y="97790"/>
                </a:lnTo>
                <a:lnTo>
                  <a:pt x="377443" y="130810"/>
                </a:lnTo>
                <a:lnTo>
                  <a:pt x="389134" y="167640"/>
                </a:lnTo>
                <a:lnTo>
                  <a:pt x="391258" y="181610"/>
                </a:lnTo>
                <a:lnTo>
                  <a:pt x="408603" y="184150"/>
                </a:lnTo>
                <a:lnTo>
                  <a:pt x="400746" y="144780"/>
                </a:lnTo>
                <a:lnTo>
                  <a:pt x="385899" y="109220"/>
                </a:lnTo>
                <a:lnTo>
                  <a:pt x="372495" y="87630"/>
                </a:lnTo>
                <a:lnTo>
                  <a:pt x="365785" y="78740"/>
                </a:lnTo>
                <a:close/>
              </a:path>
              <a:path w="549192" h="408940">
                <a:moveTo>
                  <a:pt x="213232" y="25400"/>
                </a:moveTo>
                <a:lnTo>
                  <a:pt x="187929" y="25400"/>
                </a:lnTo>
                <a:lnTo>
                  <a:pt x="196309" y="109220"/>
                </a:lnTo>
                <a:lnTo>
                  <a:pt x="213756" y="109220"/>
                </a:lnTo>
                <a:lnTo>
                  <a:pt x="213232" y="25400"/>
                </a:lnTo>
                <a:close/>
              </a:path>
              <a:path w="549192" h="408940">
                <a:moveTo>
                  <a:pt x="294730" y="20320"/>
                </a:moveTo>
                <a:lnTo>
                  <a:pt x="213200" y="20320"/>
                </a:lnTo>
                <a:lnTo>
                  <a:pt x="222430" y="25400"/>
                </a:lnTo>
                <a:lnTo>
                  <a:pt x="231540" y="33020"/>
                </a:lnTo>
                <a:lnTo>
                  <a:pt x="265024" y="72390"/>
                </a:lnTo>
                <a:lnTo>
                  <a:pt x="272212" y="85090"/>
                </a:lnTo>
                <a:lnTo>
                  <a:pt x="262503" y="95250"/>
                </a:lnTo>
                <a:lnTo>
                  <a:pt x="251282" y="101600"/>
                </a:lnTo>
                <a:lnTo>
                  <a:pt x="239071" y="106680"/>
                </a:lnTo>
                <a:lnTo>
                  <a:pt x="213756" y="109220"/>
                </a:lnTo>
                <a:lnTo>
                  <a:pt x="301062" y="109220"/>
                </a:lnTo>
                <a:lnTo>
                  <a:pt x="312539" y="101600"/>
                </a:lnTo>
                <a:lnTo>
                  <a:pt x="323279" y="95250"/>
                </a:lnTo>
                <a:lnTo>
                  <a:pt x="331451" y="88900"/>
                </a:lnTo>
                <a:lnTo>
                  <a:pt x="301010" y="88900"/>
                </a:lnTo>
                <a:lnTo>
                  <a:pt x="292718" y="77470"/>
                </a:lnTo>
                <a:lnTo>
                  <a:pt x="284562" y="66040"/>
                </a:lnTo>
                <a:lnTo>
                  <a:pt x="268424" y="45720"/>
                </a:lnTo>
                <a:lnTo>
                  <a:pt x="260323" y="36830"/>
                </a:lnTo>
                <a:lnTo>
                  <a:pt x="252124" y="27940"/>
                </a:lnTo>
                <a:lnTo>
                  <a:pt x="308243" y="27940"/>
                </a:lnTo>
                <a:lnTo>
                  <a:pt x="306063" y="26670"/>
                </a:lnTo>
                <a:lnTo>
                  <a:pt x="294730" y="20320"/>
                </a:lnTo>
                <a:close/>
              </a:path>
              <a:path w="549192" h="408940">
                <a:moveTo>
                  <a:pt x="308243" y="27940"/>
                </a:moveTo>
                <a:lnTo>
                  <a:pt x="252124" y="27940"/>
                </a:lnTo>
                <a:lnTo>
                  <a:pt x="263183" y="29210"/>
                </a:lnTo>
                <a:lnTo>
                  <a:pt x="274699" y="31750"/>
                </a:lnTo>
                <a:lnTo>
                  <a:pt x="309971" y="49530"/>
                </a:lnTo>
                <a:lnTo>
                  <a:pt x="330650" y="64770"/>
                </a:lnTo>
                <a:lnTo>
                  <a:pt x="322200" y="73660"/>
                </a:lnTo>
                <a:lnTo>
                  <a:pt x="312239" y="82550"/>
                </a:lnTo>
                <a:lnTo>
                  <a:pt x="301010" y="88900"/>
                </a:lnTo>
                <a:lnTo>
                  <a:pt x="331451" y="88900"/>
                </a:lnTo>
                <a:lnTo>
                  <a:pt x="333085" y="87630"/>
                </a:lnTo>
                <a:lnTo>
                  <a:pt x="341758" y="78740"/>
                </a:lnTo>
                <a:lnTo>
                  <a:pt x="365785" y="78740"/>
                </a:lnTo>
                <a:lnTo>
                  <a:pt x="364827" y="77470"/>
                </a:lnTo>
                <a:lnTo>
                  <a:pt x="356552" y="67310"/>
                </a:lnTo>
                <a:lnTo>
                  <a:pt x="348011" y="58420"/>
                </a:lnTo>
                <a:lnTo>
                  <a:pt x="347452" y="57150"/>
                </a:lnTo>
                <a:lnTo>
                  <a:pt x="346792" y="57150"/>
                </a:lnTo>
                <a:lnTo>
                  <a:pt x="337356" y="48260"/>
                </a:lnTo>
                <a:lnTo>
                  <a:pt x="327404" y="40640"/>
                </a:lnTo>
                <a:lnTo>
                  <a:pt x="316964" y="33020"/>
                </a:lnTo>
                <a:lnTo>
                  <a:pt x="308243" y="27940"/>
                </a:lnTo>
                <a:close/>
              </a:path>
              <a:path w="549192" h="408940">
                <a:moveTo>
                  <a:pt x="213200" y="20320"/>
                </a:moveTo>
                <a:lnTo>
                  <a:pt x="165690" y="20320"/>
                </a:lnTo>
                <a:lnTo>
                  <a:pt x="157217" y="27940"/>
                </a:lnTo>
                <a:lnTo>
                  <a:pt x="126700" y="68580"/>
                </a:lnTo>
                <a:lnTo>
                  <a:pt x="120198" y="80010"/>
                </a:lnTo>
                <a:lnTo>
                  <a:pt x="106018" y="81280"/>
                </a:lnTo>
                <a:lnTo>
                  <a:pt x="141153" y="81280"/>
                </a:lnTo>
                <a:lnTo>
                  <a:pt x="145942" y="71120"/>
                </a:lnTo>
                <a:lnTo>
                  <a:pt x="153298" y="59690"/>
                </a:lnTo>
                <a:lnTo>
                  <a:pt x="161301" y="49530"/>
                </a:lnTo>
                <a:lnTo>
                  <a:pt x="169824" y="39370"/>
                </a:lnTo>
                <a:lnTo>
                  <a:pt x="178742" y="31750"/>
                </a:lnTo>
                <a:lnTo>
                  <a:pt x="187929" y="25400"/>
                </a:lnTo>
                <a:lnTo>
                  <a:pt x="213232" y="25400"/>
                </a:lnTo>
                <a:lnTo>
                  <a:pt x="213200" y="20320"/>
                </a:lnTo>
                <a:close/>
              </a:path>
            </a:pathLst>
          </a:custGeom>
          <a:solidFill>
            <a:srgbClr val="82828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grpSp>
        <p:nvGrpSpPr>
          <p:cNvPr id="141" name="Группа 140"/>
          <p:cNvGrpSpPr/>
          <p:nvPr/>
        </p:nvGrpSpPr>
        <p:grpSpPr>
          <a:xfrm>
            <a:off x="10179482" y="3218702"/>
            <a:ext cx="381997" cy="471944"/>
            <a:chOff x="9263206" y="4839174"/>
            <a:chExt cx="381997" cy="471944"/>
          </a:xfrm>
        </p:grpSpPr>
        <p:sp>
          <p:nvSpPr>
            <p:cNvPr id="142" name="object 78"/>
            <p:cNvSpPr/>
            <p:nvPr/>
          </p:nvSpPr>
          <p:spPr>
            <a:xfrm>
              <a:off x="9319260" y="4891585"/>
              <a:ext cx="269898" cy="314895"/>
            </a:xfrm>
            <a:custGeom>
              <a:avLst/>
              <a:gdLst/>
              <a:ahLst/>
              <a:cxnLst/>
              <a:rect l="l" t="t" r="r" b="b"/>
              <a:pathLst>
                <a:path w="269898" h="314895">
                  <a:moveTo>
                    <a:pt x="269898" y="134949"/>
                  </a:moveTo>
                  <a:lnTo>
                    <a:pt x="263043" y="92371"/>
                  </a:lnTo>
                  <a:lnTo>
                    <a:pt x="243951" y="55375"/>
                  </a:lnTo>
                  <a:lnTo>
                    <a:pt x="214833" y="26173"/>
                  </a:lnTo>
                  <a:lnTo>
                    <a:pt x="177898" y="6978"/>
                  </a:lnTo>
                  <a:lnTo>
                    <a:pt x="135356" y="0"/>
                  </a:lnTo>
                  <a:lnTo>
                    <a:pt x="120623" y="786"/>
                  </a:lnTo>
                  <a:lnTo>
                    <a:pt x="79541" y="11934"/>
                  </a:lnTo>
                  <a:lnTo>
                    <a:pt x="44830" y="34553"/>
                  </a:lnTo>
                  <a:lnTo>
                    <a:pt x="18671" y="66441"/>
                  </a:lnTo>
                  <a:lnTo>
                    <a:pt x="3245" y="105395"/>
                  </a:lnTo>
                  <a:lnTo>
                    <a:pt x="0" y="134204"/>
                  </a:lnTo>
                  <a:lnTo>
                    <a:pt x="705" y="148280"/>
                  </a:lnTo>
                  <a:lnTo>
                    <a:pt x="10744" y="187607"/>
                  </a:lnTo>
                  <a:lnTo>
                    <a:pt x="31210" y="221207"/>
                  </a:lnTo>
                  <a:lnTo>
                    <a:pt x="60231" y="247313"/>
                  </a:lnTo>
                  <a:lnTo>
                    <a:pt x="70203" y="314895"/>
                  </a:lnTo>
                  <a:lnTo>
                    <a:pt x="199692" y="314895"/>
                  </a:lnTo>
                  <a:lnTo>
                    <a:pt x="199692" y="253351"/>
                  </a:lnTo>
                  <a:lnTo>
                    <a:pt x="210916" y="246469"/>
                  </a:lnTo>
                  <a:lnTo>
                    <a:pt x="239759" y="219937"/>
                  </a:lnTo>
                  <a:lnTo>
                    <a:pt x="259884" y="186044"/>
                  </a:lnTo>
                  <a:lnTo>
                    <a:pt x="269395" y="146677"/>
                  </a:lnTo>
                  <a:lnTo>
                    <a:pt x="269898" y="134949"/>
                  </a:lnTo>
                  <a:close/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43" name="object 79"/>
            <p:cNvSpPr/>
            <p:nvPr/>
          </p:nvSpPr>
          <p:spPr>
            <a:xfrm>
              <a:off x="9414234" y="5208388"/>
              <a:ext cx="79946" cy="102730"/>
            </a:xfrm>
            <a:custGeom>
              <a:avLst/>
              <a:gdLst/>
              <a:ahLst/>
              <a:cxnLst/>
              <a:rect l="l" t="t" r="r" b="b"/>
              <a:pathLst>
                <a:path w="79946" h="102730">
                  <a:moveTo>
                    <a:pt x="0" y="102730"/>
                  </a:moveTo>
                  <a:lnTo>
                    <a:pt x="79946" y="102730"/>
                  </a:lnTo>
                  <a:lnTo>
                    <a:pt x="79946" y="0"/>
                  </a:lnTo>
                  <a:lnTo>
                    <a:pt x="0" y="0"/>
                  </a:lnTo>
                  <a:lnTo>
                    <a:pt x="0" y="102730"/>
                  </a:lnTo>
                  <a:close/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44" name="object 80"/>
            <p:cNvSpPr/>
            <p:nvPr/>
          </p:nvSpPr>
          <p:spPr>
            <a:xfrm>
              <a:off x="9427735" y="5147619"/>
              <a:ext cx="52946" cy="51015"/>
            </a:xfrm>
            <a:custGeom>
              <a:avLst/>
              <a:gdLst/>
              <a:ahLst/>
              <a:cxnLst/>
              <a:rect l="l" t="t" r="r" b="b"/>
              <a:pathLst>
                <a:path w="52946" h="51015">
                  <a:moveTo>
                    <a:pt x="0" y="51015"/>
                  </a:moveTo>
                  <a:lnTo>
                    <a:pt x="52946" y="51015"/>
                  </a:lnTo>
                  <a:lnTo>
                    <a:pt x="52946" y="0"/>
                  </a:lnTo>
                  <a:lnTo>
                    <a:pt x="0" y="0"/>
                  </a:lnTo>
                  <a:lnTo>
                    <a:pt x="0" y="51015"/>
                  </a:lnTo>
                  <a:close/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45" name="object 81"/>
            <p:cNvSpPr/>
            <p:nvPr/>
          </p:nvSpPr>
          <p:spPr>
            <a:xfrm>
              <a:off x="9452948" y="5019680"/>
              <a:ext cx="0" cy="118465"/>
            </a:xfrm>
            <a:custGeom>
              <a:avLst/>
              <a:gdLst/>
              <a:ahLst/>
              <a:cxnLst/>
              <a:rect l="l" t="t" r="r" b="b"/>
              <a:pathLst>
                <a:path h="118465">
                  <a:moveTo>
                    <a:pt x="0" y="0"/>
                  </a:moveTo>
                  <a:lnTo>
                    <a:pt x="0" y="118465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46" name="object 82"/>
            <p:cNvSpPr/>
            <p:nvPr/>
          </p:nvSpPr>
          <p:spPr>
            <a:xfrm>
              <a:off x="9631487" y="5023311"/>
              <a:ext cx="13716" cy="0"/>
            </a:xfrm>
            <a:custGeom>
              <a:avLst/>
              <a:gdLst/>
              <a:ahLst/>
              <a:cxnLst/>
              <a:rect l="l" t="t" r="r" b="b"/>
              <a:pathLst>
                <a:path w="13716">
                  <a:moveTo>
                    <a:pt x="13716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47" name="object 83"/>
            <p:cNvSpPr/>
            <p:nvPr/>
          </p:nvSpPr>
          <p:spPr>
            <a:xfrm>
              <a:off x="9263206" y="5023311"/>
              <a:ext cx="13716" cy="0"/>
            </a:xfrm>
            <a:custGeom>
              <a:avLst/>
              <a:gdLst/>
              <a:ahLst/>
              <a:cxnLst/>
              <a:rect l="l" t="t" r="r" b="b"/>
              <a:pathLst>
                <a:path w="13716">
                  <a:moveTo>
                    <a:pt x="13716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48" name="object 84"/>
            <p:cNvSpPr/>
            <p:nvPr/>
          </p:nvSpPr>
          <p:spPr>
            <a:xfrm>
              <a:off x="9423592" y="5235181"/>
              <a:ext cx="64033" cy="13614"/>
            </a:xfrm>
            <a:custGeom>
              <a:avLst/>
              <a:gdLst/>
              <a:ahLst/>
              <a:cxnLst/>
              <a:rect l="l" t="t" r="r" b="b"/>
              <a:pathLst>
                <a:path w="64033" h="13614">
                  <a:moveTo>
                    <a:pt x="64033" y="0"/>
                  </a:moveTo>
                  <a:lnTo>
                    <a:pt x="0" y="13614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49" name="object 85"/>
            <p:cNvSpPr/>
            <p:nvPr/>
          </p:nvSpPr>
          <p:spPr>
            <a:xfrm>
              <a:off x="9423592" y="5270961"/>
              <a:ext cx="64033" cy="13614"/>
            </a:xfrm>
            <a:custGeom>
              <a:avLst/>
              <a:gdLst/>
              <a:ahLst/>
              <a:cxnLst/>
              <a:rect l="l" t="t" r="r" b="b"/>
              <a:pathLst>
                <a:path w="64033" h="13614">
                  <a:moveTo>
                    <a:pt x="64033" y="0"/>
                  </a:moveTo>
                  <a:lnTo>
                    <a:pt x="0" y="13614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0" name="object 86"/>
            <p:cNvSpPr/>
            <p:nvPr/>
          </p:nvSpPr>
          <p:spPr>
            <a:xfrm>
              <a:off x="9475427" y="5019680"/>
              <a:ext cx="33680" cy="118465"/>
            </a:xfrm>
            <a:custGeom>
              <a:avLst/>
              <a:gdLst/>
              <a:ahLst/>
              <a:cxnLst/>
              <a:rect l="l" t="t" r="r" b="b"/>
              <a:pathLst>
                <a:path w="33680" h="118465">
                  <a:moveTo>
                    <a:pt x="33680" y="0"/>
                  </a:moveTo>
                  <a:lnTo>
                    <a:pt x="0" y="118465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1" name="object 87"/>
            <p:cNvSpPr/>
            <p:nvPr/>
          </p:nvSpPr>
          <p:spPr>
            <a:xfrm>
              <a:off x="9398033" y="5019680"/>
              <a:ext cx="33680" cy="118465"/>
            </a:xfrm>
            <a:custGeom>
              <a:avLst/>
              <a:gdLst/>
              <a:ahLst/>
              <a:cxnLst/>
              <a:rect l="l" t="t" r="r" b="b"/>
              <a:pathLst>
                <a:path w="33680" h="118465">
                  <a:moveTo>
                    <a:pt x="0" y="0"/>
                  </a:moveTo>
                  <a:lnTo>
                    <a:pt x="33680" y="118465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2" name="object 88"/>
            <p:cNvSpPr/>
            <p:nvPr/>
          </p:nvSpPr>
          <p:spPr>
            <a:xfrm>
              <a:off x="9400552" y="5020761"/>
              <a:ext cx="45301" cy="10696"/>
            </a:xfrm>
            <a:custGeom>
              <a:avLst/>
              <a:gdLst/>
              <a:ahLst/>
              <a:cxnLst/>
              <a:rect l="l" t="t" r="r" b="b"/>
              <a:pathLst>
                <a:path w="45301" h="10696">
                  <a:moveTo>
                    <a:pt x="0" y="0"/>
                  </a:moveTo>
                  <a:lnTo>
                    <a:pt x="10242" y="7279"/>
                  </a:lnTo>
                  <a:lnTo>
                    <a:pt x="21876" y="10696"/>
                  </a:lnTo>
                  <a:lnTo>
                    <a:pt x="33898" y="10251"/>
                  </a:lnTo>
                  <a:lnTo>
                    <a:pt x="45301" y="5944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3" name="object 89"/>
            <p:cNvSpPr/>
            <p:nvPr/>
          </p:nvSpPr>
          <p:spPr>
            <a:xfrm>
              <a:off x="9427696" y="5217352"/>
              <a:ext cx="45301" cy="10696"/>
            </a:xfrm>
            <a:custGeom>
              <a:avLst/>
              <a:gdLst/>
              <a:ahLst/>
              <a:cxnLst/>
              <a:rect l="l" t="t" r="r" b="b"/>
              <a:pathLst>
                <a:path w="45301" h="10696">
                  <a:moveTo>
                    <a:pt x="0" y="0"/>
                  </a:moveTo>
                  <a:lnTo>
                    <a:pt x="10242" y="7279"/>
                  </a:lnTo>
                  <a:lnTo>
                    <a:pt x="21876" y="10696"/>
                  </a:lnTo>
                  <a:lnTo>
                    <a:pt x="33898" y="10251"/>
                  </a:lnTo>
                  <a:lnTo>
                    <a:pt x="45301" y="5944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4" name="object 90"/>
            <p:cNvSpPr/>
            <p:nvPr/>
          </p:nvSpPr>
          <p:spPr>
            <a:xfrm>
              <a:off x="9453113" y="5020761"/>
              <a:ext cx="45301" cy="10696"/>
            </a:xfrm>
            <a:custGeom>
              <a:avLst/>
              <a:gdLst/>
              <a:ahLst/>
              <a:cxnLst/>
              <a:rect l="l" t="t" r="r" b="b"/>
              <a:pathLst>
                <a:path w="45301" h="10696">
                  <a:moveTo>
                    <a:pt x="0" y="0"/>
                  </a:moveTo>
                  <a:lnTo>
                    <a:pt x="10242" y="7279"/>
                  </a:lnTo>
                  <a:lnTo>
                    <a:pt x="21876" y="10696"/>
                  </a:lnTo>
                  <a:lnTo>
                    <a:pt x="33898" y="10251"/>
                  </a:lnTo>
                  <a:lnTo>
                    <a:pt x="45301" y="5944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5" name="object 91"/>
            <p:cNvSpPr/>
            <p:nvPr/>
          </p:nvSpPr>
          <p:spPr>
            <a:xfrm>
              <a:off x="9631487" y="5023311"/>
              <a:ext cx="13716" cy="0"/>
            </a:xfrm>
            <a:custGeom>
              <a:avLst/>
              <a:gdLst/>
              <a:ahLst/>
              <a:cxnLst/>
              <a:rect l="l" t="t" r="r" b="b"/>
              <a:pathLst>
                <a:path w="13716">
                  <a:moveTo>
                    <a:pt x="13716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6" name="object 92"/>
            <p:cNvSpPr/>
            <p:nvPr/>
          </p:nvSpPr>
          <p:spPr>
            <a:xfrm>
              <a:off x="9263206" y="5023311"/>
              <a:ext cx="13716" cy="0"/>
            </a:xfrm>
            <a:custGeom>
              <a:avLst/>
              <a:gdLst/>
              <a:ahLst/>
              <a:cxnLst/>
              <a:rect l="l" t="t" r="r" b="b"/>
              <a:pathLst>
                <a:path w="13716">
                  <a:moveTo>
                    <a:pt x="13716" y="0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7" name="object 93"/>
            <p:cNvSpPr/>
            <p:nvPr/>
          </p:nvSpPr>
          <p:spPr>
            <a:xfrm>
              <a:off x="9444681" y="4839174"/>
              <a:ext cx="19050" cy="0"/>
            </a:xfrm>
            <a:custGeom>
              <a:avLst/>
              <a:gdLst/>
              <a:ahLst/>
              <a:cxnLst/>
              <a:rect l="l" t="t" r="r" b="b"/>
              <a:pathLst>
                <a:path w="19050">
                  <a:moveTo>
                    <a:pt x="0" y="0"/>
                  </a:moveTo>
                  <a:lnTo>
                    <a:pt x="19050" y="0"/>
                  </a:lnTo>
                </a:path>
              </a:pathLst>
            </a:custGeom>
            <a:ln w="13716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8" name="object 94"/>
            <p:cNvSpPr/>
            <p:nvPr/>
          </p:nvSpPr>
          <p:spPr>
            <a:xfrm>
              <a:off x="9607738" y="4927812"/>
              <a:ext cx="11874" cy="6857"/>
            </a:xfrm>
            <a:custGeom>
              <a:avLst/>
              <a:gdLst/>
              <a:ahLst/>
              <a:cxnLst/>
              <a:rect l="l" t="t" r="r" b="b"/>
              <a:pathLst>
                <a:path w="11874" h="6857">
                  <a:moveTo>
                    <a:pt x="11874" y="0"/>
                  </a:moveTo>
                  <a:lnTo>
                    <a:pt x="0" y="6857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59" name="object 95"/>
            <p:cNvSpPr/>
            <p:nvPr/>
          </p:nvSpPr>
          <p:spPr>
            <a:xfrm>
              <a:off x="9288798" y="5111953"/>
              <a:ext cx="11874" cy="6857"/>
            </a:xfrm>
            <a:custGeom>
              <a:avLst/>
              <a:gdLst/>
              <a:ahLst/>
              <a:cxnLst/>
              <a:rect l="l" t="t" r="r" b="b"/>
              <a:pathLst>
                <a:path w="11874" h="6857">
                  <a:moveTo>
                    <a:pt x="11874" y="0"/>
                  </a:moveTo>
                  <a:lnTo>
                    <a:pt x="0" y="6858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60" name="object 96"/>
            <p:cNvSpPr/>
            <p:nvPr/>
          </p:nvSpPr>
          <p:spPr>
            <a:xfrm>
              <a:off x="9542848" y="4857904"/>
              <a:ext cx="6857" cy="11874"/>
            </a:xfrm>
            <a:custGeom>
              <a:avLst/>
              <a:gdLst/>
              <a:ahLst/>
              <a:cxnLst/>
              <a:rect l="l" t="t" r="r" b="b"/>
              <a:pathLst>
                <a:path w="6857" h="11874">
                  <a:moveTo>
                    <a:pt x="6857" y="0"/>
                  </a:moveTo>
                  <a:lnTo>
                    <a:pt x="0" y="11874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61" name="object 97"/>
            <p:cNvSpPr/>
            <p:nvPr/>
          </p:nvSpPr>
          <p:spPr>
            <a:xfrm>
              <a:off x="9358709" y="4857904"/>
              <a:ext cx="6857" cy="11874"/>
            </a:xfrm>
            <a:custGeom>
              <a:avLst/>
              <a:gdLst/>
              <a:ahLst/>
              <a:cxnLst/>
              <a:rect l="l" t="t" r="r" b="b"/>
              <a:pathLst>
                <a:path w="6857" h="11874">
                  <a:moveTo>
                    <a:pt x="0" y="0"/>
                  </a:moveTo>
                  <a:lnTo>
                    <a:pt x="6858" y="11874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62" name="object 98"/>
            <p:cNvSpPr/>
            <p:nvPr/>
          </p:nvSpPr>
          <p:spPr>
            <a:xfrm>
              <a:off x="9288801" y="4927813"/>
              <a:ext cx="11874" cy="6857"/>
            </a:xfrm>
            <a:custGeom>
              <a:avLst/>
              <a:gdLst/>
              <a:ahLst/>
              <a:cxnLst/>
              <a:rect l="l" t="t" r="r" b="b"/>
              <a:pathLst>
                <a:path w="11874" h="6857">
                  <a:moveTo>
                    <a:pt x="0" y="0"/>
                  </a:moveTo>
                  <a:lnTo>
                    <a:pt x="11874" y="6858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63" name="object 99"/>
            <p:cNvSpPr/>
            <p:nvPr/>
          </p:nvSpPr>
          <p:spPr>
            <a:xfrm>
              <a:off x="9607741" y="5111953"/>
              <a:ext cx="11874" cy="6857"/>
            </a:xfrm>
            <a:custGeom>
              <a:avLst/>
              <a:gdLst/>
              <a:ahLst/>
              <a:cxnLst/>
              <a:rect l="l" t="t" r="r" b="b"/>
              <a:pathLst>
                <a:path w="11874" h="6857">
                  <a:moveTo>
                    <a:pt x="0" y="0"/>
                  </a:moveTo>
                  <a:lnTo>
                    <a:pt x="11874" y="6858"/>
                  </a:lnTo>
                </a:path>
              </a:pathLst>
            </a:custGeom>
            <a:ln w="1905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</p:grpSp>
      <p:grpSp>
        <p:nvGrpSpPr>
          <p:cNvPr id="164" name="Группа 163"/>
          <p:cNvGrpSpPr/>
          <p:nvPr/>
        </p:nvGrpSpPr>
        <p:grpSpPr>
          <a:xfrm>
            <a:off x="8165856" y="4406672"/>
            <a:ext cx="538270" cy="569166"/>
            <a:chOff x="10672507" y="4813391"/>
            <a:chExt cx="538270" cy="569166"/>
          </a:xfrm>
        </p:grpSpPr>
        <p:sp>
          <p:nvSpPr>
            <p:cNvPr id="165" name="object 130"/>
            <p:cNvSpPr/>
            <p:nvPr/>
          </p:nvSpPr>
          <p:spPr>
            <a:xfrm>
              <a:off x="10672507" y="4945160"/>
              <a:ext cx="458990" cy="304177"/>
            </a:xfrm>
            <a:custGeom>
              <a:avLst/>
              <a:gdLst/>
              <a:ahLst/>
              <a:cxnLst/>
              <a:rect l="l" t="t" r="r" b="b"/>
              <a:pathLst>
                <a:path w="458990" h="304177">
                  <a:moveTo>
                    <a:pt x="377202" y="49949"/>
                  </a:moveTo>
                  <a:lnTo>
                    <a:pt x="13574" y="53268"/>
                  </a:lnTo>
                  <a:lnTo>
                    <a:pt x="3752" y="62776"/>
                  </a:lnTo>
                  <a:lnTo>
                    <a:pt x="0" y="76327"/>
                  </a:lnTo>
                  <a:lnTo>
                    <a:pt x="3316" y="290597"/>
                  </a:lnTo>
                  <a:lnTo>
                    <a:pt x="12821" y="300422"/>
                  </a:lnTo>
                  <a:lnTo>
                    <a:pt x="26377" y="304177"/>
                  </a:lnTo>
                  <a:lnTo>
                    <a:pt x="390000" y="300858"/>
                  </a:lnTo>
                  <a:lnTo>
                    <a:pt x="399825" y="291350"/>
                  </a:lnTo>
                  <a:lnTo>
                    <a:pt x="400448" y="289102"/>
                  </a:lnTo>
                  <a:lnTo>
                    <a:pt x="20142" y="289102"/>
                  </a:lnTo>
                  <a:lnTo>
                    <a:pt x="15062" y="284035"/>
                  </a:lnTo>
                  <a:lnTo>
                    <a:pt x="15062" y="161023"/>
                  </a:lnTo>
                  <a:lnTo>
                    <a:pt x="403580" y="161023"/>
                  </a:lnTo>
                  <a:lnTo>
                    <a:pt x="403580" y="145948"/>
                  </a:lnTo>
                  <a:lnTo>
                    <a:pt x="15062" y="145948"/>
                  </a:lnTo>
                  <a:lnTo>
                    <a:pt x="15062" y="119570"/>
                  </a:lnTo>
                  <a:lnTo>
                    <a:pt x="403580" y="119570"/>
                  </a:lnTo>
                  <a:lnTo>
                    <a:pt x="403580" y="104495"/>
                  </a:lnTo>
                  <a:lnTo>
                    <a:pt x="15062" y="104495"/>
                  </a:lnTo>
                  <a:lnTo>
                    <a:pt x="15062" y="70091"/>
                  </a:lnTo>
                  <a:lnTo>
                    <a:pt x="20142" y="65024"/>
                  </a:lnTo>
                  <a:lnTo>
                    <a:pt x="400649" y="65024"/>
                  </a:lnTo>
                  <a:lnTo>
                    <a:pt x="400261" y="63529"/>
                  </a:lnTo>
                  <a:lnTo>
                    <a:pt x="390753" y="53704"/>
                  </a:lnTo>
                  <a:lnTo>
                    <a:pt x="377202" y="49949"/>
                  </a:lnTo>
                  <a:close/>
                </a:path>
                <a:path w="458990" h="304177">
                  <a:moveTo>
                    <a:pt x="403580" y="161023"/>
                  </a:moveTo>
                  <a:lnTo>
                    <a:pt x="388505" y="161023"/>
                  </a:lnTo>
                  <a:lnTo>
                    <a:pt x="388505" y="284035"/>
                  </a:lnTo>
                  <a:lnTo>
                    <a:pt x="383438" y="289102"/>
                  </a:lnTo>
                  <a:lnTo>
                    <a:pt x="400448" y="289102"/>
                  </a:lnTo>
                  <a:lnTo>
                    <a:pt x="403580" y="277799"/>
                  </a:lnTo>
                  <a:lnTo>
                    <a:pt x="403580" y="161023"/>
                  </a:lnTo>
                  <a:close/>
                </a:path>
                <a:path w="458990" h="304177">
                  <a:moveTo>
                    <a:pt x="91363" y="243611"/>
                  </a:moveTo>
                  <a:lnTo>
                    <a:pt x="50380" y="243611"/>
                  </a:lnTo>
                  <a:lnTo>
                    <a:pt x="47002" y="246976"/>
                  </a:lnTo>
                  <a:lnTo>
                    <a:pt x="47002" y="255308"/>
                  </a:lnTo>
                  <a:lnTo>
                    <a:pt x="50380" y="258673"/>
                  </a:lnTo>
                  <a:lnTo>
                    <a:pt x="91363" y="258673"/>
                  </a:lnTo>
                  <a:lnTo>
                    <a:pt x="94729" y="255308"/>
                  </a:lnTo>
                  <a:lnTo>
                    <a:pt x="94729" y="246976"/>
                  </a:lnTo>
                  <a:lnTo>
                    <a:pt x="91363" y="243611"/>
                  </a:lnTo>
                  <a:close/>
                </a:path>
                <a:path w="458990" h="304177">
                  <a:moveTo>
                    <a:pt x="143167" y="243611"/>
                  </a:moveTo>
                  <a:lnTo>
                    <a:pt x="113499" y="243611"/>
                  </a:lnTo>
                  <a:lnTo>
                    <a:pt x="110121" y="246976"/>
                  </a:lnTo>
                  <a:lnTo>
                    <a:pt x="110121" y="255308"/>
                  </a:lnTo>
                  <a:lnTo>
                    <a:pt x="113499" y="258673"/>
                  </a:lnTo>
                  <a:lnTo>
                    <a:pt x="143167" y="258673"/>
                  </a:lnTo>
                  <a:lnTo>
                    <a:pt x="146545" y="255308"/>
                  </a:lnTo>
                  <a:lnTo>
                    <a:pt x="146545" y="246976"/>
                  </a:lnTo>
                  <a:lnTo>
                    <a:pt x="143167" y="243611"/>
                  </a:lnTo>
                  <a:close/>
                </a:path>
                <a:path w="458990" h="304177">
                  <a:moveTo>
                    <a:pt x="455858" y="15062"/>
                  </a:moveTo>
                  <a:lnTo>
                    <a:pt x="75552" y="15062"/>
                  </a:lnTo>
                  <a:lnTo>
                    <a:pt x="438848" y="15074"/>
                  </a:lnTo>
                  <a:lnTo>
                    <a:pt x="443915" y="20142"/>
                  </a:lnTo>
                  <a:lnTo>
                    <a:pt x="443915" y="234073"/>
                  </a:lnTo>
                  <a:lnTo>
                    <a:pt x="438848" y="239141"/>
                  </a:lnTo>
                  <a:lnTo>
                    <a:pt x="422427" y="239141"/>
                  </a:lnTo>
                  <a:lnTo>
                    <a:pt x="422427" y="254215"/>
                  </a:lnTo>
                  <a:lnTo>
                    <a:pt x="432612" y="254215"/>
                  </a:lnTo>
                  <a:lnTo>
                    <a:pt x="446163" y="250460"/>
                  </a:lnTo>
                  <a:lnTo>
                    <a:pt x="455671" y="240635"/>
                  </a:lnTo>
                  <a:lnTo>
                    <a:pt x="458990" y="26377"/>
                  </a:lnTo>
                  <a:lnTo>
                    <a:pt x="455858" y="15062"/>
                  </a:lnTo>
                  <a:close/>
                </a:path>
                <a:path w="458990" h="304177">
                  <a:moveTo>
                    <a:pt x="403580" y="119570"/>
                  </a:moveTo>
                  <a:lnTo>
                    <a:pt x="388505" y="119570"/>
                  </a:lnTo>
                  <a:lnTo>
                    <a:pt x="388505" y="145948"/>
                  </a:lnTo>
                  <a:lnTo>
                    <a:pt x="403580" y="145948"/>
                  </a:lnTo>
                  <a:lnTo>
                    <a:pt x="403580" y="119570"/>
                  </a:lnTo>
                  <a:close/>
                </a:path>
                <a:path w="458990" h="304177">
                  <a:moveTo>
                    <a:pt x="400649" y="65024"/>
                  </a:moveTo>
                  <a:lnTo>
                    <a:pt x="383438" y="65024"/>
                  </a:lnTo>
                  <a:lnTo>
                    <a:pt x="388505" y="70091"/>
                  </a:lnTo>
                  <a:lnTo>
                    <a:pt x="388505" y="104495"/>
                  </a:lnTo>
                  <a:lnTo>
                    <a:pt x="403580" y="104495"/>
                  </a:lnTo>
                  <a:lnTo>
                    <a:pt x="403580" y="76327"/>
                  </a:lnTo>
                  <a:lnTo>
                    <a:pt x="400649" y="65024"/>
                  </a:lnTo>
                  <a:close/>
                </a:path>
                <a:path w="458990" h="304177">
                  <a:moveTo>
                    <a:pt x="432612" y="0"/>
                  </a:moveTo>
                  <a:lnTo>
                    <a:pt x="81788" y="0"/>
                  </a:lnTo>
                  <a:lnTo>
                    <a:pt x="68230" y="3750"/>
                  </a:lnTo>
                  <a:lnTo>
                    <a:pt x="58720" y="13568"/>
                  </a:lnTo>
                  <a:lnTo>
                    <a:pt x="55397" y="31115"/>
                  </a:lnTo>
                  <a:lnTo>
                    <a:pt x="70472" y="31115"/>
                  </a:lnTo>
                  <a:lnTo>
                    <a:pt x="70472" y="20142"/>
                  </a:lnTo>
                  <a:lnTo>
                    <a:pt x="75552" y="15062"/>
                  </a:lnTo>
                  <a:lnTo>
                    <a:pt x="455858" y="15062"/>
                  </a:lnTo>
                  <a:lnTo>
                    <a:pt x="455238" y="12821"/>
                  </a:lnTo>
                  <a:lnTo>
                    <a:pt x="445416" y="3316"/>
                  </a:lnTo>
                  <a:lnTo>
                    <a:pt x="432612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66" name="object 131"/>
            <p:cNvSpPr/>
            <p:nvPr/>
          </p:nvSpPr>
          <p:spPr>
            <a:xfrm>
              <a:off x="10775482" y="5277202"/>
              <a:ext cx="360616" cy="74685"/>
            </a:xfrm>
            <a:custGeom>
              <a:avLst/>
              <a:gdLst/>
              <a:ahLst/>
              <a:cxnLst/>
              <a:rect l="l" t="t" r="r" b="b"/>
              <a:pathLst>
                <a:path w="360616" h="74685">
                  <a:moveTo>
                    <a:pt x="0" y="0"/>
                  </a:moveTo>
                  <a:lnTo>
                    <a:pt x="31606" y="26886"/>
                  </a:lnTo>
                  <a:lnTo>
                    <a:pt x="66183" y="47798"/>
                  </a:lnTo>
                  <a:lnTo>
                    <a:pt x="102987" y="62735"/>
                  </a:lnTo>
                  <a:lnTo>
                    <a:pt x="141276" y="71698"/>
                  </a:lnTo>
                  <a:lnTo>
                    <a:pt x="180308" y="74685"/>
                  </a:lnTo>
                  <a:lnTo>
                    <a:pt x="199870" y="73938"/>
                  </a:lnTo>
                  <a:lnTo>
                    <a:pt x="238623" y="67963"/>
                  </a:lnTo>
                  <a:lnTo>
                    <a:pt x="276263" y="56014"/>
                  </a:lnTo>
                  <a:lnTo>
                    <a:pt x="312046" y="38089"/>
                  </a:lnTo>
                  <a:lnTo>
                    <a:pt x="345230" y="14190"/>
                  </a:lnTo>
                  <a:lnTo>
                    <a:pt x="360616" y="0"/>
                  </a:lnTo>
                </a:path>
              </a:pathLst>
            </a:custGeom>
            <a:ln w="127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67" name="object 132"/>
            <p:cNvSpPr/>
            <p:nvPr/>
          </p:nvSpPr>
          <p:spPr>
            <a:xfrm>
              <a:off x="10775475" y="4841900"/>
              <a:ext cx="435302" cy="435302"/>
            </a:xfrm>
            <a:custGeom>
              <a:avLst/>
              <a:gdLst/>
              <a:ahLst/>
              <a:cxnLst/>
              <a:rect l="l" t="t" r="r" b="b"/>
              <a:pathLst>
                <a:path w="435302" h="435302">
                  <a:moveTo>
                    <a:pt x="360616" y="435302"/>
                  </a:moveTo>
                  <a:lnTo>
                    <a:pt x="387503" y="403695"/>
                  </a:lnTo>
                  <a:lnTo>
                    <a:pt x="408415" y="369118"/>
                  </a:lnTo>
                  <a:lnTo>
                    <a:pt x="423352" y="332314"/>
                  </a:lnTo>
                  <a:lnTo>
                    <a:pt x="432314" y="294025"/>
                  </a:lnTo>
                  <a:lnTo>
                    <a:pt x="435302" y="254993"/>
                  </a:lnTo>
                  <a:lnTo>
                    <a:pt x="434555" y="235431"/>
                  </a:lnTo>
                  <a:lnTo>
                    <a:pt x="428580" y="196678"/>
                  </a:lnTo>
                  <a:lnTo>
                    <a:pt x="416630" y="159038"/>
                  </a:lnTo>
                  <a:lnTo>
                    <a:pt x="398706" y="123255"/>
                  </a:lnTo>
                  <a:lnTo>
                    <a:pt x="374806" y="90071"/>
                  </a:lnTo>
                  <a:lnTo>
                    <a:pt x="345230" y="60495"/>
                  </a:lnTo>
                  <a:lnTo>
                    <a:pt x="312047" y="36595"/>
                  </a:lnTo>
                  <a:lnTo>
                    <a:pt x="276264" y="18671"/>
                  </a:lnTo>
                  <a:lnTo>
                    <a:pt x="238626" y="6721"/>
                  </a:lnTo>
                  <a:lnTo>
                    <a:pt x="199874" y="746"/>
                  </a:lnTo>
                  <a:lnTo>
                    <a:pt x="180313" y="0"/>
                  </a:lnTo>
                  <a:lnTo>
                    <a:pt x="160751" y="746"/>
                  </a:lnTo>
                  <a:lnTo>
                    <a:pt x="121998" y="6721"/>
                  </a:lnTo>
                  <a:lnTo>
                    <a:pt x="84358" y="18671"/>
                  </a:lnTo>
                  <a:lnTo>
                    <a:pt x="48574" y="36595"/>
                  </a:lnTo>
                  <a:lnTo>
                    <a:pt x="15387" y="60495"/>
                  </a:lnTo>
                  <a:lnTo>
                    <a:pt x="0" y="74685"/>
                  </a:lnTo>
                </a:path>
              </a:pathLst>
            </a:custGeom>
            <a:ln w="12700">
              <a:solidFill>
                <a:srgbClr val="828282"/>
              </a:solidFill>
            </a:ln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68" name="object 133"/>
            <p:cNvSpPr/>
            <p:nvPr/>
          </p:nvSpPr>
          <p:spPr>
            <a:xfrm>
              <a:off x="10934722" y="4813391"/>
              <a:ext cx="59766" cy="59766"/>
            </a:xfrm>
            <a:custGeom>
              <a:avLst/>
              <a:gdLst/>
              <a:ahLst/>
              <a:cxnLst/>
              <a:rect l="l" t="t" r="r" b="b"/>
              <a:pathLst>
                <a:path w="59766" h="59766">
                  <a:moveTo>
                    <a:pt x="0" y="0"/>
                  </a:moveTo>
                  <a:lnTo>
                    <a:pt x="0" y="59766"/>
                  </a:lnTo>
                  <a:lnTo>
                    <a:pt x="59766" y="298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  <p:sp>
          <p:nvSpPr>
            <p:cNvPr id="169" name="object 134"/>
            <p:cNvSpPr/>
            <p:nvPr/>
          </p:nvSpPr>
          <p:spPr>
            <a:xfrm>
              <a:off x="10934728" y="5322791"/>
              <a:ext cx="59766" cy="59766"/>
            </a:xfrm>
            <a:custGeom>
              <a:avLst/>
              <a:gdLst/>
              <a:ahLst/>
              <a:cxnLst/>
              <a:rect l="l" t="t" r="r" b="b"/>
              <a:pathLst>
                <a:path w="59766" h="59766">
                  <a:moveTo>
                    <a:pt x="59766" y="0"/>
                  </a:moveTo>
                  <a:lnTo>
                    <a:pt x="0" y="29883"/>
                  </a:lnTo>
                  <a:lnTo>
                    <a:pt x="59766" y="59766"/>
                  </a:lnTo>
                  <a:lnTo>
                    <a:pt x="59766" y="0"/>
                  </a:lnTo>
                  <a:close/>
                </a:path>
              </a:pathLst>
            </a:custGeom>
            <a:solidFill>
              <a:srgbClr val="828282"/>
            </a:solidFill>
          </p:spPr>
          <p:txBody>
            <a:bodyPr wrap="square" lIns="0" tIns="0" rIns="0" bIns="0" rtlCol="0">
              <a:noAutofit/>
            </a:bodyPr>
            <a:lstStyle/>
            <a:p>
              <a:endParaRPr sz="1000" dirty="0"/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114" y="2029843"/>
            <a:ext cx="484675" cy="48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029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244250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Slide" r:id="rId5" imgW="353" imgH="318" progId="TCLayout.ActiveDocument.1">
                  <p:embed/>
                </p:oleObj>
              </mc:Choice>
              <mc:Fallback>
                <p:oleObj name="think-cell Slide" r:id="rId5" imgW="353" imgH="31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25634F70-8166-0045-9830-D9DE8792246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332" y="2113109"/>
            <a:ext cx="4528668" cy="4744891"/>
          </a:xfrm>
          <a:prstGeom prst="rect">
            <a:avLst/>
          </a:prstGeom>
        </p:spPr>
      </p:pic>
      <p:grpSp>
        <p:nvGrpSpPr>
          <p:cNvPr id="73" name="Группа 72"/>
          <p:cNvGrpSpPr/>
          <p:nvPr/>
        </p:nvGrpSpPr>
        <p:grpSpPr>
          <a:xfrm>
            <a:off x="439660" y="306751"/>
            <a:ext cx="2155825" cy="458788"/>
            <a:chOff x="487363" y="482600"/>
            <a:chExt cx="2155825" cy="458788"/>
          </a:xfrm>
          <a:solidFill>
            <a:schemeClr val="accent6">
              <a:lumMod val="50000"/>
            </a:schemeClr>
          </a:solidFill>
        </p:grpSpPr>
        <p:sp>
          <p:nvSpPr>
            <p:cNvPr id="74" name="Freeform 5"/>
            <p:cNvSpPr>
              <a:spLocks noEditPoints="1"/>
            </p:cNvSpPr>
            <p:nvPr/>
          </p:nvSpPr>
          <p:spPr bwMode="auto">
            <a:xfrm>
              <a:off x="487363" y="482600"/>
              <a:ext cx="452438" cy="458788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84 w 168"/>
                <a:gd name="T5" fmla="*/ 168 h 168"/>
                <a:gd name="T6" fmla="*/ 168 w 168"/>
                <a:gd name="T7" fmla="*/ 84 h 168"/>
                <a:gd name="T8" fmla="*/ 84 w 168"/>
                <a:gd name="T9" fmla="*/ 0 h 168"/>
                <a:gd name="T10" fmla="*/ 84 w 168"/>
                <a:gd name="T11" fmla="*/ 164 h 168"/>
                <a:gd name="T12" fmla="*/ 4 w 168"/>
                <a:gd name="T13" fmla="*/ 84 h 168"/>
                <a:gd name="T14" fmla="*/ 84 w 168"/>
                <a:gd name="T15" fmla="*/ 4 h 168"/>
                <a:gd name="T16" fmla="*/ 164 w 168"/>
                <a:gd name="T17" fmla="*/ 84 h 168"/>
                <a:gd name="T18" fmla="*/ 84 w 168"/>
                <a:gd name="T19" fmla="*/ 16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130"/>
                    <a:pt x="38" y="168"/>
                    <a:pt x="84" y="168"/>
                  </a:cubicBezTo>
                  <a:cubicBezTo>
                    <a:pt x="130" y="168"/>
                    <a:pt x="168" y="130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close/>
                  <a:moveTo>
                    <a:pt x="84" y="164"/>
                  </a:moveTo>
                  <a:cubicBezTo>
                    <a:pt x="40" y="164"/>
                    <a:pt x="4" y="128"/>
                    <a:pt x="4" y="84"/>
                  </a:cubicBezTo>
                  <a:cubicBezTo>
                    <a:pt x="4" y="40"/>
                    <a:pt x="40" y="4"/>
                    <a:pt x="84" y="4"/>
                  </a:cubicBezTo>
                  <a:cubicBezTo>
                    <a:pt x="128" y="4"/>
                    <a:pt x="164" y="40"/>
                    <a:pt x="164" y="84"/>
                  </a:cubicBezTo>
                  <a:cubicBezTo>
                    <a:pt x="164" y="128"/>
                    <a:pt x="128" y="164"/>
                    <a:pt x="84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Freeform 6"/>
            <p:cNvSpPr>
              <a:spLocks/>
            </p:cNvSpPr>
            <p:nvPr/>
          </p:nvSpPr>
          <p:spPr bwMode="auto">
            <a:xfrm>
              <a:off x="1069976" y="614363"/>
              <a:ext cx="96838" cy="195263"/>
            </a:xfrm>
            <a:custGeom>
              <a:avLst/>
              <a:gdLst>
                <a:gd name="T0" fmla="*/ 61 w 61"/>
                <a:gd name="T1" fmla="*/ 0 h 123"/>
                <a:gd name="T2" fmla="*/ 0 w 61"/>
                <a:gd name="T3" fmla="*/ 0 h 123"/>
                <a:gd name="T4" fmla="*/ 0 w 61"/>
                <a:gd name="T5" fmla="*/ 123 h 123"/>
                <a:gd name="T6" fmla="*/ 30 w 61"/>
                <a:gd name="T7" fmla="*/ 123 h 123"/>
                <a:gd name="T8" fmla="*/ 30 w 61"/>
                <a:gd name="T9" fmla="*/ 31 h 123"/>
                <a:gd name="T10" fmla="*/ 61 w 61"/>
                <a:gd name="T11" fmla="*/ 31 h 123"/>
                <a:gd name="T12" fmla="*/ 61 w 61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23">
                  <a:moveTo>
                    <a:pt x="61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30" y="123"/>
                  </a:lnTo>
                  <a:lnTo>
                    <a:pt x="30" y="31"/>
                  </a:lnTo>
                  <a:lnTo>
                    <a:pt x="61" y="31"/>
                  </a:lnTo>
                  <a:lnTo>
                    <a:pt x="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Freeform 7"/>
            <p:cNvSpPr>
              <a:spLocks noEditPoints="1"/>
            </p:cNvSpPr>
            <p:nvPr/>
          </p:nvSpPr>
          <p:spPr bwMode="auto">
            <a:xfrm>
              <a:off x="545307" y="541338"/>
              <a:ext cx="336550" cy="341313"/>
            </a:xfrm>
            <a:custGeom>
              <a:avLst/>
              <a:gdLst>
                <a:gd name="T0" fmla="*/ 113 w 125"/>
                <a:gd name="T1" fmla="*/ 27 h 125"/>
                <a:gd name="T2" fmla="*/ 99 w 125"/>
                <a:gd name="T3" fmla="*/ 12 h 125"/>
                <a:gd name="T4" fmla="*/ 35 w 125"/>
                <a:gd name="T5" fmla="*/ 6 h 125"/>
                <a:gd name="T6" fmla="*/ 85 w 125"/>
                <a:gd name="T7" fmla="*/ 8 h 125"/>
                <a:gd name="T8" fmla="*/ 62 w 125"/>
                <a:gd name="T9" fmla="*/ 10 h 125"/>
                <a:gd name="T10" fmla="*/ 11 w 125"/>
                <a:gd name="T11" fmla="*/ 26 h 125"/>
                <a:gd name="T12" fmla="*/ 93 w 125"/>
                <a:gd name="T13" fmla="*/ 18 h 125"/>
                <a:gd name="T14" fmla="*/ 4 w 125"/>
                <a:gd name="T15" fmla="*/ 39 h 125"/>
                <a:gd name="T16" fmla="*/ 84 w 125"/>
                <a:gd name="T17" fmla="*/ 28 h 125"/>
                <a:gd name="T18" fmla="*/ 27 w 125"/>
                <a:gd name="T19" fmla="*/ 41 h 125"/>
                <a:gd name="T20" fmla="*/ 0 w 125"/>
                <a:gd name="T21" fmla="*/ 61 h 125"/>
                <a:gd name="T22" fmla="*/ 3 w 125"/>
                <a:gd name="T23" fmla="*/ 70 h 125"/>
                <a:gd name="T24" fmla="*/ 8 w 125"/>
                <a:gd name="T25" fmla="*/ 84 h 125"/>
                <a:gd name="T26" fmla="*/ 8 w 125"/>
                <a:gd name="T27" fmla="*/ 93 h 125"/>
                <a:gd name="T28" fmla="*/ 22 w 125"/>
                <a:gd name="T29" fmla="*/ 109 h 125"/>
                <a:gd name="T30" fmla="*/ 88 w 125"/>
                <a:gd name="T31" fmla="*/ 118 h 125"/>
                <a:gd name="T32" fmla="*/ 59 w 125"/>
                <a:gd name="T33" fmla="*/ 120 h 125"/>
                <a:gd name="T34" fmla="*/ 27 w 125"/>
                <a:gd name="T35" fmla="*/ 106 h 125"/>
                <a:gd name="T36" fmla="*/ 107 w 125"/>
                <a:gd name="T37" fmla="*/ 105 h 125"/>
                <a:gd name="T38" fmla="*/ 27 w 125"/>
                <a:gd name="T39" fmla="*/ 95 h 125"/>
                <a:gd name="T40" fmla="*/ 79 w 125"/>
                <a:gd name="T41" fmla="*/ 104 h 125"/>
                <a:gd name="T42" fmla="*/ 116 w 125"/>
                <a:gd name="T43" fmla="*/ 92 h 125"/>
                <a:gd name="T44" fmla="*/ 32 w 125"/>
                <a:gd name="T45" fmla="*/ 92 h 125"/>
                <a:gd name="T46" fmla="*/ 69 w 125"/>
                <a:gd name="T47" fmla="*/ 94 h 125"/>
                <a:gd name="T48" fmla="*/ 122 w 125"/>
                <a:gd name="T49" fmla="*/ 78 h 125"/>
                <a:gd name="T50" fmla="*/ 51 w 125"/>
                <a:gd name="T51" fmla="*/ 87 h 125"/>
                <a:gd name="T52" fmla="*/ 118 w 125"/>
                <a:gd name="T53" fmla="*/ 67 h 125"/>
                <a:gd name="T54" fmla="*/ 120 w 125"/>
                <a:gd name="T55" fmla="*/ 49 h 125"/>
                <a:gd name="T56" fmla="*/ 119 w 125"/>
                <a:gd name="T57" fmla="*/ 37 h 125"/>
                <a:gd name="T58" fmla="*/ 112 w 125"/>
                <a:gd name="T59" fmla="*/ 38 h 125"/>
                <a:gd name="T60" fmla="*/ 109 w 125"/>
                <a:gd name="T61" fmla="*/ 41 h 125"/>
                <a:gd name="T62" fmla="*/ 110 w 125"/>
                <a:gd name="T63" fmla="*/ 48 h 125"/>
                <a:gd name="T64" fmla="*/ 62 w 125"/>
                <a:gd name="T65" fmla="*/ 62 h 125"/>
                <a:gd name="T66" fmla="*/ 19 w 125"/>
                <a:gd name="T67" fmla="*/ 74 h 125"/>
                <a:gd name="T68" fmla="*/ 42 w 125"/>
                <a:gd name="T69" fmla="*/ 59 h 125"/>
                <a:gd name="T70" fmla="*/ 103 w 125"/>
                <a:gd name="T71" fmla="*/ 45 h 125"/>
                <a:gd name="T72" fmla="*/ 100 w 125"/>
                <a:gd name="T73" fmla="*/ 22 h 125"/>
                <a:gd name="T74" fmla="*/ 107 w 125"/>
                <a:gd name="T75" fmla="*/ 29 h 125"/>
                <a:gd name="T76" fmla="*/ 100 w 125"/>
                <a:gd name="T77" fmla="*/ 22 h 125"/>
                <a:gd name="T78" fmla="*/ 105 w 125"/>
                <a:gd name="T79" fmla="*/ 34 h 125"/>
                <a:gd name="T80" fmla="*/ 86 w 125"/>
                <a:gd name="T81" fmla="*/ 34 h 125"/>
                <a:gd name="T82" fmla="*/ 8 w 125"/>
                <a:gd name="T83" fmla="*/ 65 h 125"/>
                <a:gd name="T84" fmla="*/ 70 w 125"/>
                <a:gd name="T85" fmla="*/ 39 h 125"/>
                <a:gd name="T86" fmla="*/ 29 w 125"/>
                <a:gd name="T87" fmla="*/ 55 h 125"/>
                <a:gd name="T88" fmla="*/ 8 w 125"/>
                <a:gd name="T89" fmla="*/ 65 h 125"/>
                <a:gd name="T90" fmla="*/ 11 w 125"/>
                <a:gd name="T91" fmla="*/ 80 h 125"/>
                <a:gd name="T92" fmla="*/ 14 w 125"/>
                <a:gd name="T93" fmla="*/ 78 h 125"/>
                <a:gd name="T94" fmla="*/ 14 w 125"/>
                <a:gd name="T95" fmla="*/ 89 h 125"/>
                <a:gd name="T96" fmla="*/ 18 w 125"/>
                <a:gd name="T97" fmla="*/ 95 h 125"/>
                <a:gd name="T98" fmla="*/ 17 w 125"/>
                <a:gd name="T99" fmla="*/ 84 h 125"/>
                <a:gd name="T100" fmla="*/ 30 w 125"/>
                <a:gd name="T101" fmla="*/ 86 h 125"/>
                <a:gd name="T102" fmla="*/ 83 w 125"/>
                <a:gd name="T103" fmla="*/ 73 h 125"/>
                <a:gd name="T104" fmla="*/ 38 w 125"/>
                <a:gd name="T105" fmla="*/ 83 h 125"/>
                <a:gd name="T106" fmla="*/ 37 w 125"/>
                <a:gd name="T107" fmla="*/ 75 h 125"/>
                <a:gd name="T108" fmla="*/ 113 w 125"/>
                <a:gd name="T109" fmla="*/ 55 h 125"/>
                <a:gd name="T110" fmla="*/ 115 w 125"/>
                <a:gd name="T111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5" h="125">
                  <a:moveTo>
                    <a:pt x="114" y="33"/>
                  </a:moveTo>
                  <a:cubicBezTo>
                    <a:pt x="115" y="30"/>
                    <a:pt x="114" y="28"/>
                    <a:pt x="113" y="27"/>
                  </a:cubicBezTo>
                  <a:cubicBezTo>
                    <a:pt x="111" y="23"/>
                    <a:pt x="108" y="20"/>
                    <a:pt x="101" y="17"/>
                  </a:cubicBezTo>
                  <a:cubicBezTo>
                    <a:pt x="101" y="15"/>
                    <a:pt x="100" y="14"/>
                    <a:pt x="99" y="12"/>
                  </a:cubicBezTo>
                  <a:cubicBezTo>
                    <a:pt x="91" y="4"/>
                    <a:pt x="77" y="0"/>
                    <a:pt x="66" y="0"/>
                  </a:cubicBezTo>
                  <a:cubicBezTo>
                    <a:pt x="53" y="0"/>
                    <a:pt x="41" y="3"/>
                    <a:pt x="35" y="6"/>
                  </a:cubicBezTo>
                  <a:cubicBezTo>
                    <a:pt x="31" y="7"/>
                    <a:pt x="29" y="9"/>
                    <a:pt x="26" y="11"/>
                  </a:cubicBezTo>
                  <a:cubicBezTo>
                    <a:pt x="47" y="2"/>
                    <a:pt x="72" y="2"/>
                    <a:pt x="85" y="8"/>
                  </a:cubicBezTo>
                  <a:cubicBezTo>
                    <a:pt x="89" y="10"/>
                    <a:pt x="92" y="11"/>
                    <a:pt x="94" y="14"/>
                  </a:cubicBezTo>
                  <a:cubicBezTo>
                    <a:pt x="80" y="10"/>
                    <a:pt x="74" y="9"/>
                    <a:pt x="62" y="10"/>
                  </a:cubicBezTo>
                  <a:cubicBezTo>
                    <a:pt x="45" y="10"/>
                    <a:pt x="23" y="16"/>
                    <a:pt x="15" y="2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23" y="19"/>
                    <a:pt x="46" y="14"/>
                    <a:pt x="59" y="14"/>
                  </a:cubicBezTo>
                  <a:cubicBezTo>
                    <a:pt x="73" y="14"/>
                    <a:pt x="83" y="15"/>
                    <a:pt x="93" y="18"/>
                  </a:cubicBezTo>
                  <a:cubicBezTo>
                    <a:pt x="93" y="21"/>
                    <a:pt x="92" y="22"/>
                    <a:pt x="89" y="24"/>
                  </a:cubicBezTo>
                  <a:cubicBezTo>
                    <a:pt x="49" y="17"/>
                    <a:pt x="26" y="25"/>
                    <a:pt x="4" y="39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27" y="27"/>
                    <a:pt x="56" y="23"/>
                    <a:pt x="84" y="28"/>
                  </a:cubicBezTo>
                  <a:cubicBezTo>
                    <a:pt x="74" y="31"/>
                    <a:pt x="62" y="32"/>
                    <a:pt x="52" y="34"/>
                  </a:cubicBezTo>
                  <a:cubicBezTo>
                    <a:pt x="43" y="36"/>
                    <a:pt x="38" y="37"/>
                    <a:pt x="27" y="41"/>
                  </a:cubicBezTo>
                  <a:cubicBezTo>
                    <a:pt x="15" y="44"/>
                    <a:pt x="8" y="48"/>
                    <a:pt x="4" y="53"/>
                  </a:cubicBezTo>
                  <a:cubicBezTo>
                    <a:pt x="2" y="56"/>
                    <a:pt x="0" y="58"/>
                    <a:pt x="0" y="61"/>
                  </a:cubicBezTo>
                  <a:cubicBezTo>
                    <a:pt x="0" y="63"/>
                    <a:pt x="0" y="65"/>
                    <a:pt x="1" y="66"/>
                  </a:cubicBezTo>
                  <a:cubicBezTo>
                    <a:pt x="1" y="68"/>
                    <a:pt x="2" y="69"/>
                    <a:pt x="3" y="70"/>
                  </a:cubicBezTo>
                  <a:cubicBezTo>
                    <a:pt x="2" y="73"/>
                    <a:pt x="1" y="76"/>
                    <a:pt x="3" y="79"/>
                  </a:cubicBezTo>
                  <a:cubicBezTo>
                    <a:pt x="4" y="81"/>
                    <a:pt x="6" y="83"/>
                    <a:pt x="8" y="84"/>
                  </a:cubicBezTo>
                  <a:cubicBezTo>
                    <a:pt x="8" y="85"/>
                    <a:pt x="8" y="86"/>
                    <a:pt x="7" y="86"/>
                  </a:cubicBezTo>
                  <a:cubicBezTo>
                    <a:pt x="7" y="88"/>
                    <a:pt x="7" y="91"/>
                    <a:pt x="8" y="93"/>
                  </a:cubicBezTo>
                  <a:cubicBezTo>
                    <a:pt x="11" y="97"/>
                    <a:pt x="13" y="99"/>
                    <a:pt x="18" y="101"/>
                  </a:cubicBezTo>
                  <a:cubicBezTo>
                    <a:pt x="19" y="104"/>
                    <a:pt x="20" y="107"/>
                    <a:pt x="22" y="109"/>
                  </a:cubicBezTo>
                  <a:cubicBezTo>
                    <a:pt x="27" y="114"/>
                    <a:pt x="38" y="123"/>
                    <a:pt x="58" y="124"/>
                  </a:cubicBezTo>
                  <a:cubicBezTo>
                    <a:pt x="73" y="125"/>
                    <a:pt x="84" y="120"/>
                    <a:pt x="88" y="118"/>
                  </a:cubicBezTo>
                  <a:cubicBezTo>
                    <a:pt x="93" y="116"/>
                    <a:pt x="93" y="116"/>
                    <a:pt x="93" y="116"/>
                  </a:cubicBezTo>
                  <a:cubicBezTo>
                    <a:pt x="84" y="119"/>
                    <a:pt x="70" y="121"/>
                    <a:pt x="59" y="120"/>
                  </a:cubicBezTo>
                  <a:cubicBezTo>
                    <a:pt x="42" y="119"/>
                    <a:pt x="27" y="108"/>
                    <a:pt x="25" y="105"/>
                  </a:cubicBezTo>
                  <a:cubicBezTo>
                    <a:pt x="26" y="105"/>
                    <a:pt x="27" y="105"/>
                    <a:pt x="27" y="106"/>
                  </a:cubicBezTo>
                  <a:cubicBezTo>
                    <a:pt x="47" y="115"/>
                    <a:pt x="72" y="120"/>
                    <a:pt x="105" y="107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78" y="114"/>
                    <a:pt x="52" y="113"/>
                    <a:pt x="25" y="99"/>
                  </a:cubicBezTo>
                  <a:cubicBezTo>
                    <a:pt x="25" y="97"/>
                    <a:pt x="26" y="96"/>
                    <a:pt x="27" y="95"/>
                  </a:cubicBezTo>
                  <a:cubicBezTo>
                    <a:pt x="34" y="98"/>
                    <a:pt x="41" y="101"/>
                    <a:pt x="49" y="103"/>
                  </a:cubicBezTo>
                  <a:cubicBezTo>
                    <a:pt x="58" y="105"/>
                    <a:pt x="69" y="105"/>
                    <a:pt x="79" y="104"/>
                  </a:cubicBezTo>
                  <a:cubicBezTo>
                    <a:pt x="88" y="104"/>
                    <a:pt x="106" y="100"/>
                    <a:pt x="114" y="95"/>
                  </a:cubicBezTo>
                  <a:cubicBezTo>
                    <a:pt x="115" y="94"/>
                    <a:pt x="115" y="93"/>
                    <a:pt x="116" y="92"/>
                  </a:cubicBezTo>
                  <a:cubicBezTo>
                    <a:pt x="99" y="98"/>
                    <a:pt x="80" y="101"/>
                    <a:pt x="68" y="100"/>
                  </a:cubicBezTo>
                  <a:cubicBezTo>
                    <a:pt x="56" y="100"/>
                    <a:pt x="46" y="98"/>
                    <a:pt x="32" y="92"/>
                  </a:cubicBezTo>
                  <a:cubicBezTo>
                    <a:pt x="34" y="91"/>
                    <a:pt x="37" y="90"/>
                    <a:pt x="40" y="89"/>
                  </a:cubicBezTo>
                  <a:cubicBezTo>
                    <a:pt x="49" y="92"/>
                    <a:pt x="58" y="94"/>
                    <a:pt x="69" y="94"/>
                  </a:cubicBezTo>
                  <a:cubicBezTo>
                    <a:pt x="80" y="95"/>
                    <a:pt x="105" y="91"/>
                    <a:pt x="121" y="81"/>
                  </a:cubicBezTo>
                  <a:cubicBezTo>
                    <a:pt x="122" y="80"/>
                    <a:pt x="122" y="78"/>
                    <a:pt x="122" y="78"/>
                  </a:cubicBezTo>
                  <a:cubicBezTo>
                    <a:pt x="122" y="78"/>
                    <a:pt x="100" y="90"/>
                    <a:pt x="75" y="90"/>
                  </a:cubicBezTo>
                  <a:cubicBezTo>
                    <a:pt x="63" y="90"/>
                    <a:pt x="56" y="88"/>
                    <a:pt x="51" y="87"/>
                  </a:cubicBezTo>
                  <a:cubicBezTo>
                    <a:pt x="63" y="85"/>
                    <a:pt x="77" y="83"/>
                    <a:pt x="94" y="79"/>
                  </a:cubicBezTo>
                  <a:cubicBezTo>
                    <a:pt x="103" y="77"/>
                    <a:pt x="113" y="72"/>
                    <a:pt x="118" y="67"/>
                  </a:cubicBezTo>
                  <a:cubicBezTo>
                    <a:pt x="122" y="64"/>
                    <a:pt x="125" y="59"/>
                    <a:pt x="124" y="54"/>
                  </a:cubicBezTo>
                  <a:cubicBezTo>
                    <a:pt x="124" y="53"/>
                    <a:pt x="122" y="50"/>
                    <a:pt x="120" y="49"/>
                  </a:cubicBezTo>
                  <a:cubicBezTo>
                    <a:pt x="122" y="46"/>
                    <a:pt x="122" y="44"/>
                    <a:pt x="121" y="42"/>
                  </a:cubicBezTo>
                  <a:cubicBezTo>
                    <a:pt x="121" y="40"/>
                    <a:pt x="120" y="39"/>
                    <a:pt x="119" y="37"/>
                  </a:cubicBezTo>
                  <a:cubicBezTo>
                    <a:pt x="118" y="36"/>
                    <a:pt x="117" y="34"/>
                    <a:pt x="114" y="33"/>
                  </a:cubicBezTo>
                  <a:close/>
                  <a:moveTo>
                    <a:pt x="112" y="38"/>
                  </a:moveTo>
                  <a:cubicBezTo>
                    <a:pt x="115" y="40"/>
                    <a:pt x="115" y="42"/>
                    <a:pt x="114" y="44"/>
                  </a:cubicBezTo>
                  <a:cubicBezTo>
                    <a:pt x="112" y="43"/>
                    <a:pt x="111" y="42"/>
                    <a:pt x="109" y="41"/>
                  </a:cubicBezTo>
                  <a:cubicBezTo>
                    <a:pt x="110" y="40"/>
                    <a:pt x="111" y="39"/>
                    <a:pt x="112" y="38"/>
                  </a:cubicBezTo>
                  <a:close/>
                  <a:moveTo>
                    <a:pt x="110" y="48"/>
                  </a:moveTo>
                  <a:cubicBezTo>
                    <a:pt x="108" y="50"/>
                    <a:pt x="105" y="52"/>
                    <a:pt x="101" y="53"/>
                  </a:cubicBezTo>
                  <a:cubicBezTo>
                    <a:pt x="91" y="57"/>
                    <a:pt x="72" y="61"/>
                    <a:pt x="62" y="62"/>
                  </a:cubicBezTo>
                  <a:cubicBezTo>
                    <a:pt x="52" y="64"/>
                    <a:pt x="44" y="65"/>
                    <a:pt x="33" y="68"/>
                  </a:cubicBezTo>
                  <a:cubicBezTo>
                    <a:pt x="26" y="70"/>
                    <a:pt x="22" y="72"/>
                    <a:pt x="19" y="74"/>
                  </a:cubicBezTo>
                  <a:cubicBezTo>
                    <a:pt x="17" y="73"/>
                    <a:pt x="15" y="72"/>
                    <a:pt x="13" y="70"/>
                  </a:cubicBezTo>
                  <a:cubicBezTo>
                    <a:pt x="21" y="64"/>
                    <a:pt x="36" y="60"/>
                    <a:pt x="42" y="59"/>
                  </a:cubicBezTo>
                  <a:cubicBezTo>
                    <a:pt x="60" y="55"/>
                    <a:pt x="77" y="53"/>
                    <a:pt x="84" y="51"/>
                  </a:cubicBezTo>
                  <a:cubicBezTo>
                    <a:pt x="93" y="49"/>
                    <a:pt x="98" y="47"/>
                    <a:pt x="103" y="45"/>
                  </a:cubicBezTo>
                  <a:cubicBezTo>
                    <a:pt x="103" y="44"/>
                    <a:pt x="109" y="48"/>
                    <a:pt x="110" y="48"/>
                  </a:cubicBezTo>
                  <a:close/>
                  <a:moveTo>
                    <a:pt x="100" y="22"/>
                  </a:moveTo>
                  <a:cubicBezTo>
                    <a:pt x="100" y="22"/>
                    <a:pt x="100" y="22"/>
                    <a:pt x="100" y="22"/>
                  </a:cubicBezTo>
                  <a:cubicBezTo>
                    <a:pt x="103" y="23"/>
                    <a:pt x="106" y="26"/>
                    <a:pt x="107" y="29"/>
                  </a:cubicBezTo>
                  <a:cubicBezTo>
                    <a:pt x="104" y="28"/>
                    <a:pt x="101" y="26"/>
                    <a:pt x="98" y="26"/>
                  </a:cubicBezTo>
                  <a:cubicBezTo>
                    <a:pt x="99" y="25"/>
                    <a:pt x="100" y="23"/>
                    <a:pt x="100" y="22"/>
                  </a:cubicBezTo>
                  <a:close/>
                  <a:moveTo>
                    <a:pt x="93" y="30"/>
                  </a:moveTo>
                  <a:cubicBezTo>
                    <a:pt x="97" y="31"/>
                    <a:pt x="101" y="32"/>
                    <a:pt x="105" y="34"/>
                  </a:cubicBezTo>
                  <a:cubicBezTo>
                    <a:pt x="105" y="35"/>
                    <a:pt x="101" y="38"/>
                    <a:pt x="100" y="38"/>
                  </a:cubicBezTo>
                  <a:cubicBezTo>
                    <a:pt x="95" y="36"/>
                    <a:pt x="91" y="35"/>
                    <a:pt x="86" y="34"/>
                  </a:cubicBezTo>
                  <a:cubicBezTo>
                    <a:pt x="89" y="33"/>
                    <a:pt x="91" y="31"/>
                    <a:pt x="93" y="30"/>
                  </a:cubicBezTo>
                  <a:close/>
                  <a:moveTo>
                    <a:pt x="8" y="65"/>
                  </a:moveTo>
                  <a:cubicBezTo>
                    <a:pt x="0" y="55"/>
                    <a:pt x="26" y="48"/>
                    <a:pt x="30" y="47"/>
                  </a:cubicBezTo>
                  <a:cubicBezTo>
                    <a:pt x="43" y="43"/>
                    <a:pt x="57" y="40"/>
                    <a:pt x="70" y="39"/>
                  </a:cubicBezTo>
                  <a:cubicBezTo>
                    <a:pt x="79" y="38"/>
                    <a:pt x="84" y="39"/>
                    <a:pt x="92" y="41"/>
                  </a:cubicBezTo>
                  <a:cubicBezTo>
                    <a:pt x="70" y="47"/>
                    <a:pt x="49" y="49"/>
                    <a:pt x="29" y="55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12" y="60"/>
                    <a:pt x="8" y="66"/>
                    <a:pt x="8" y="65"/>
                  </a:cubicBezTo>
                  <a:close/>
                  <a:moveTo>
                    <a:pt x="14" y="78"/>
                  </a:moveTo>
                  <a:cubicBezTo>
                    <a:pt x="13" y="79"/>
                    <a:pt x="12" y="79"/>
                    <a:pt x="11" y="80"/>
                  </a:cubicBezTo>
                  <a:cubicBezTo>
                    <a:pt x="10" y="79"/>
                    <a:pt x="8" y="77"/>
                    <a:pt x="9" y="75"/>
                  </a:cubicBezTo>
                  <a:cubicBezTo>
                    <a:pt x="10" y="76"/>
                    <a:pt x="12" y="77"/>
                    <a:pt x="14" y="78"/>
                  </a:cubicBezTo>
                  <a:close/>
                  <a:moveTo>
                    <a:pt x="18" y="95"/>
                  </a:moveTo>
                  <a:cubicBezTo>
                    <a:pt x="16" y="93"/>
                    <a:pt x="14" y="91"/>
                    <a:pt x="14" y="89"/>
                  </a:cubicBezTo>
                  <a:cubicBezTo>
                    <a:pt x="16" y="90"/>
                    <a:pt x="18" y="91"/>
                    <a:pt x="20" y="92"/>
                  </a:cubicBezTo>
                  <a:cubicBezTo>
                    <a:pt x="19" y="93"/>
                    <a:pt x="18" y="94"/>
                    <a:pt x="18" y="95"/>
                  </a:cubicBezTo>
                  <a:close/>
                  <a:moveTo>
                    <a:pt x="24" y="88"/>
                  </a:moveTo>
                  <a:cubicBezTo>
                    <a:pt x="22" y="87"/>
                    <a:pt x="19" y="86"/>
                    <a:pt x="17" y="84"/>
                  </a:cubicBezTo>
                  <a:cubicBezTo>
                    <a:pt x="18" y="83"/>
                    <a:pt x="19" y="82"/>
                    <a:pt x="21" y="82"/>
                  </a:cubicBezTo>
                  <a:cubicBezTo>
                    <a:pt x="24" y="83"/>
                    <a:pt x="27" y="84"/>
                    <a:pt x="30" y="86"/>
                  </a:cubicBezTo>
                  <a:cubicBezTo>
                    <a:pt x="28" y="86"/>
                    <a:pt x="26" y="87"/>
                    <a:pt x="24" y="88"/>
                  </a:cubicBezTo>
                  <a:close/>
                  <a:moveTo>
                    <a:pt x="83" y="73"/>
                  </a:moveTo>
                  <a:cubicBezTo>
                    <a:pt x="74" y="75"/>
                    <a:pt x="62" y="77"/>
                    <a:pt x="58" y="78"/>
                  </a:cubicBezTo>
                  <a:cubicBezTo>
                    <a:pt x="48" y="80"/>
                    <a:pt x="45" y="81"/>
                    <a:pt x="38" y="83"/>
                  </a:cubicBezTo>
                  <a:cubicBezTo>
                    <a:pt x="34" y="81"/>
                    <a:pt x="31" y="80"/>
                    <a:pt x="27" y="78"/>
                  </a:cubicBezTo>
                  <a:cubicBezTo>
                    <a:pt x="31" y="77"/>
                    <a:pt x="34" y="76"/>
                    <a:pt x="37" y="75"/>
                  </a:cubicBezTo>
                  <a:cubicBezTo>
                    <a:pt x="55" y="71"/>
                    <a:pt x="70" y="70"/>
                    <a:pt x="91" y="64"/>
                  </a:cubicBezTo>
                  <a:cubicBezTo>
                    <a:pt x="101" y="61"/>
                    <a:pt x="109" y="59"/>
                    <a:pt x="113" y="55"/>
                  </a:cubicBezTo>
                  <a:cubicBezTo>
                    <a:pt x="114" y="55"/>
                    <a:pt x="115" y="54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21" y="63"/>
                    <a:pt x="98" y="70"/>
                    <a:pt x="83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Freeform 8"/>
            <p:cNvSpPr>
              <a:spLocks noEditPoints="1"/>
            </p:cNvSpPr>
            <p:nvPr/>
          </p:nvSpPr>
          <p:spPr bwMode="auto">
            <a:xfrm>
              <a:off x="2071688" y="614363"/>
              <a:ext cx="119063" cy="195263"/>
            </a:xfrm>
            <a:custGeom>
              <a:avLst/>
              <a:gdLst>
                <a:gd name="T0" fmla="*/ 20 w 44"/>
                <a:gd name="T1" fmla="*/ 27 h 72"/>
                <a:gd name="T2" fmla="*/ 17 w 44"/>
                <a:gd name="T3" fmla="*/ 27 h 72"/>
                <a:gd name="T4" fmla="*/ 17 w 44"/>
                <a:gd name="T5" fmla="*/ 17 h 72"/>
                <a:gd name="T6" fmla="*/ 40 w 44"/>
                <a:gd name="T7" fmla="*/ 17 h 72"/>
                <a:gd name="T8" fmla="*/ 40 w 44"/>
                <a:gd name="T9" fmla="*/ 0 h 72"/>
                <a:gd name="T10" fmla="*/ 0 w 44"/>
                <a:gd name="T11" fmla="*/ 0 h 72"/>
                <a:gd name="T12" fmla="*/ 0 w 44"/>
                <a:gd name="T13" fmla="*/ 72 h 72"/>
                <a:gd name="T14" fmla="*/ 21 w 44"/>
                <a:gd name="T15" fmla="*/ 72 h 72"/>
                <a:gd name="T16" fmla="*/ 44 w 44"/>
                <a:gd name="T17" fmla="*/ 48 h 72"/>
                <a:gd name="T18" fmla="*/ 20 w 44"/>
                <a:gd name="T19" fmla="*/ 27 h 72"/>
                <a:gd name="T20" fmla="*/ 20 w 44"/>
                <a:gd name="T21" fmla="*/ 58 h 72"/>
                <a:gd name="T22" fmla="*/ 17 w 44"/>
                <a:gd name="T23" fmla="*/ 58 h 72"/>
                <a:gd name="T24" fmla="*/ 17 w 44"/>
                <a:gd name="T25" fmla="*/ 58 h 72"/>
                <a:gd name="T26" fmla="*/ 17 w 44"/>
                <a:gd name="T27" fmla="*/ 41 h 72"/>
                <a:gd name="T28" fmla="*/ 20 w 44"/>
                <a:gd name="T29" fmla="*/ 41 h 72"/>
                <a:gd name="T30" fmla="*/ 27 w 44"/>
                <a:gd name="T31" fmla="*/ 49 h 72"/>
                <a:gd name="T32" fmla="*/ 20 w 44"/>
                <a:gd name="T33" fmla="*/ 5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72">
                  <a:moveTo>
                    <a:pt x="20" y="27"/>
                  </a:moveTo>
                  <a:cubicBezTo>
                    <a:pt x="17" y="27"/>
                    <a:pt x="17" y="27"/>
                    <a:pt x="17" y="2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25" y="72"/>
                    <a:pt x="44" y="70"/>
                    <a:pt x="44" y="48"/>
                  </a:cubicBezTo>
                  <a:cubicBezTo>
                    <a:pt x="44" y="30"/>
                    <a:pt x="29" y="27"/>
                    <a:pt x="20" y="27"/>
                  </a:cubicBezTo>
                  <a:close/>
                  <a:moveTo>
                    <a:pt x="20" y="58"/>
                  </a:move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2" y="41"/>
                    <a:pt x="27" y="41"/>
                    <a:pt x="27" y="49"/>
                  </a:cubicBezTo>
                  <a:cubicBezTo>
                    <a:pt x="27" y="56"/>
                    <a:pt x="22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Freeform 9"/>
            <p:cNvSpPr>
              <a:spLocks/>
            </p:cNvSpPr>
            <p:nvPr/>
          </p:nvSpPr>
          <p:spPr bwMode="auto">
            <a:xfrm>
              <a:off x="2352676" y="614363"/>
              <a:ext cx="119063" cy="195263"/>
            </a:xfrm>
            <a:custGeom>
              <a:avLst/>
              <a:gdLst>
                <a:gd name="T0" fmla="*/ 47 w 75"/>
                <a:gd name="T1" fmla="*/ 44 h 123"/>
                <a:gd name="T2" fmla="*/ 27 w 75"/>
                <a:gd name="T3" fmla="*/ 44 h 123"/>
                <a:gd name="T4" fmla="*/ 27 w 75"/>
                <a:gd name="T5" fmla="*/ 0 h 123"/>
                <a:gd name="T6" fmla="*/ 0 w 75"/>
                <a:gd name="T7" fmla="*/ 0 h 123"/>
                <a:gd name="T8" fmla="*/ 0 w 75"/>
                <a:gd name="T9" fmla="*/ 123 h 123"/>
                <a:gd name="T10" fmla="*/ 27 w 75"/>
                <a:gd name="T11" fmla="*/ 123 h 123"/>
                <a:gd name="T12" fmla="*/ 27 w 75"/>
                <a:gd name="T13" fmla="*/ 74 h 123"/>
                <a:gd name="T14" fmla="*/ 47 w 75"/>
                <a:gd name="T15" fmla="*/ 74 h 123"/>
                <a:gd name="T16" fmla="*/ 47 w 75"/>
                <a:gd name="T17" fmla="*/ 123 h 123"/>
                <a:gd name="T18" fmla="*/ 75 w 75"/>
                <a:gd name="T19" fmla="*/ 123 h 123"/>
                <a:gd name="T20" fmla="*/ 75 w 75"/>
                <a:gd name="T21" fmla="*/ 0 h 123"/>
                <a:gd name="T22" fmla="*/ 47 w 75"/>
                <a:gd name="T23" fmla="*/ 0 h 123"/>
                <a:gd name="T24" fmla="*/ 47 w 75"/>
                <a:gd name="T25" fmla="*/ 4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" h="123">
                  <a:moveTo>
                    <a:pt x="47" y="44"/>
                  </a:moveTo>
                  <a:lnTo>
                    <a:pt x="27" y="44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7" y="123"/>
                  </a:lnTo>
                  <a:lnTo>
                    <a:pt x="27" y="74"/>
                  </a:lnTo>
                  <a:lnTo>
                    <a:pt x="47" y="74"/>
                  </a:lnTo>
                  <a:lnTo>
                    <a:pt x="47" y="123"/>
                  </a:lnTo>
                  <a:lnTo>
                    <a:pt x="75" y="123"/>
                  </a:lnTo>
                  <a:lnTo>
                    <a:pt x="75" y="0"/>
                  </a:lnTo>
                  <a:lnTo>
                    <a:pt x="47" y="0"/>
                  </a:lnTo>
                  <a:lnTo>
                    <a:pt x="47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Freeform 10"/>
            <p:cNvSpPr>
              <a:spLocks/>
            </p:cNvSpPr>
            <p:nvPr/>
          </p:nvSpPr>
          <p:spPr bwMode="auto">
            <a:xfrm>
              <a:off x="1889126" y="614363"/>
              <a:ext cx="150813" cy="195263"/>
            </a:xfrm>
            <a:custGeom>
              <a:avLst/>
              <a:gdLst>
                <a:gd name="T0" fmla="*/ 47 w 95"/>
                <a:gd name="T1" fmla="*/ 29 h 123"/>
                <a:gd name="T2" fmla="*/ 25 w 95"/>
                <a:gd name="T3" fmla="*/ 0 h 123"/>
                <a:gd name="T4" fmla="*/ 0 w 95"/>
                <a:gd name="T5" fmla="*/ 0 h 123"/>
                <a:gd name="T6" fmla="*/ 0 w 95"/>
                <a:gd name="T7" fmla="*/ 123 h 123"/>
                <a:gd name="T8" fmla="*/ 29 w 95"/>
                <a:gd name="T9" fmla="*/ 123 h 123"/>
                <a:gd name="T10" fmla="*/ 29 w 95"/>
                <a:gd name="T11" fmla="*/ 48 h 123"/>
                <a:gd name="T12" fmla="*/ 47 w 95"/>
                <a:gd name="T13" fmla="*/ 70 h 123"/>
                <a:gd name="T14" fmla="*/ 66 w 95"/>
                <a:gd name="T15" fmla="*/ 48 h 123"/>
                <a:gd name="T16" fmla="*/ 66 w 95"/>
                <a:gd name="T17" fmla="*/ 123 h 123"/>
                <a:gd name="T18" fmla="*/ 95 w 95"/>
                <a:gd name="T19" fmla="*/ 123 h 123"/>
                <a:gd name="T20" fmla="*/ 95 w 95"/>
                <a:gd name="T21" fmla="*/ 0 h 123"/>
                <a:gd name="T22" fmla="*/ 69 w 95"/>
                <a:gd name="T23" fmla="*/ 0 h 123"/>
                <a:gd name="T24" fmla="*/ 47 w 95"/>
                <a:gd name="T25" fmla="*/ 2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47" y="29"/>
                  </a:moveTo>
                  <a:lnTo>
                    <a:pt x="25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48"/>
                  </a:lnTo>
                  <a:lnTo>
                    <a:pt x="47" y="70"/>
                  </a:lnTo>
                  <a:lnTo>
                    <a:pt x="66" y="48"/>
                  </a:lnTo>
                  <a:lnTo>
                    <a:pt x="66" y="123"/>
                  </a:lnTo>
                  <a:lnTo>
                    <a:pt x="95" y="123"/>
                  </a:lnTo>
                  <a:lnTo>
                    <a:pt x="95" y="0"/>
                  </a:lnTo>
                  <a:lnTo>
                    <a:pt x="69" y="0"/>
                  </a:lnTo>
                  <a:lnTo>
                    <a:pt x="47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Freeform 11"/>
            <p:cNvSpPr>
              <a:spLocks/>
            </p:cNvSpPr>
            <p:nvPr/>
          </p:nvSpPr>
          <p:spPr bwMode="auto">
            <a:xfrm>
              <a:off x="2503488" y="614363"/>
              <a:ext cx="139700" cy="195263"/>
            </a:xfrm>
            <a:custGeom>
              <a:avLst/>
              <a:gdLst>
                <a:gd name="T0" fmla="*/ 61 w 88"/>
                <a:gd name="T1" fmla="*/ 58 h 123"/>
                <a:gd name="T2" fmla="*/ 85 w 88"/>
                <a:gd name="T3" fmla="*/ 0 h 123"/>
                <a:gd name="T4" fmla="*/ 53 w 88"/>
                <a:gd name="T5" fmla="*/ 0 h 123"/>
                <a:gd name="T6" fmla="*/ 36 w 88"/>
                <a:gd name="T7" fmla="*/ 44 h 123"/>
                <a:gd name="T8" fmla="*/ 29 w 88"/>
                <a:gd name="T9" fmla="*/ 44 h 123"/>
                <a:gd name="T10" fmla="*/ 29 w 88"/>
                <a:gd name="T11" fmla="*/ 0 h 123"/>
                <a:gd name="T12" fmla="*/ 0 w 88"/>
                <a:gd name="T13" fmla="*/ 0 h 123"/>
                <a:gd name="T14" fmla="*/ 0 w 88"/>
                <a:gd name="T15" fmla="*/ 123 h 123"/>
                <a:gd name="T16" fmla="*/ 29 w 88"/>
                <a:gd name="T17" fmla="*/ 123 h 123"/>
                <a:gd name="T18" fmla="*/ 29 w 88"/>
                <a:gd name="T19" fmla="*/ 74 h 123"/>
                <a:gd name="T20" fmla="*/ 37 w 88"/>
                <a:gd name="T21" fmla="*/ 74 h 123"/>
                <a:gd name="T22" fmla="*/ 54 w 88"/>
                <a:gd name="T23" fmla="*/ 123 h 123"/>
                <a:gd name="T24" fmla="*/ 88 w 88"/>
                <a:gd name="T25" fmla="*/ 123 h 123"/>
                <a:gd name="T26" fmla="*/ 61 w 88"/>
                <a:gd name="T27" fmla="*/ 5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61" y="58"/>
                  </a:moveTo>
                  <a:lnTo>
                    <a:pt x="85" y="0"/>
                  </a:lnTo>
                  <a:lnTo>
                    <a:pt x="53" y="0"/>
                  </a:lnTo>
                  <a:lnTo>
                    <a:pt x="36" y="44"/>
                  </a:lnTo>
                  <a:lnTo>
                    <a:pt x="29" y="44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74"/>
                  </a:lnTo>
                  <a:lnTo>
                    <a:pt x="37" y="74"/>
                  </a:lnTo>
                  <a:lnTo>
                    <a:pt x="54" y="123"/>
                  </a:lnTo>
                  <a:lnTo>
                    <a:pt x="88" y="123"/>
                  </a:lnTo>
                  <a:lnTo>
                    <a:pt x="61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Freeform 12"/>
            <p:cNvSpPr>
              <a:spLocks noEditPoints="1"/>
            </p:cNvSpPr>
            <p:nvPr/>
          </p:nvSpPr>
          <p:spPr bwMode="auto">
            <a:xfrm>
              <a:off x="2201863" y="614363"/>
              <a:ext cx="139700" cy="195263"/>
            </a:xfrm>
            <a:custGeom>
              <a:avLst/>
              <a:gdLst>
                <a:gd name="T0" fmla="*/ 25 w 88"/>
                <a:gd name="T1" fmla="*/ 0 h 123"/>
                <a:gd name="T2" fmla="*/ 0 w 88"/>
                <a:gd name="T3" fmla="*/ 123 h 123"/>
                <a:gd name="T4" fmla="*/ 30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5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5" y="0"/>
                  </a:moveTo>
                  <a:lnTo>
                    <a:pt x="0" y="123"/>
                  </a:lnTo>
                  <a:lnTo>
                    <a:pt x="30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5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Freeform 13"/>
            <p:cNvSpPr>
              <a:spLocks/>
            </p:cNvSpPr>
            <p:nvPr/>
          </p:nvSpPr>
          <p:spPr bwMode="auto">
            <a:xfrm>
              <a:off x="1306513" y="614363"/>
              <a:ext cx="107950" cy="206375"/>
            </a:xfrm>
            <a:custGeom>
              <a:avLst/>
              <a:gdLst>
                <a:gd name="T0" fmla="*/ 28 w 40"/>
                <a:gd name="T1" fmla="*/ 37 h 76"/>
                <a:gd name="T2" fmla="*/ 28 w 40"/>
                <a:gd name="T3" fmla="*/ 36 h 76"/>
                <a:gd name="T4" fmla="*/ 39 w 40"/>
                <a:gd name="T5" fmla="*/ 19 h 76"/>
                <a:gd name="T6" fmla="*/ 18 w 40"/>
                <a:gd name="T7" fmla="*/ 0 h 76"/>
                <a:gd name="T8" fmla="*/ 2 w 40"/>
                <a:gd name="T9" fmla="*/ 2 h 76"/>
                <a:gd name="T10" fmla="*/ 2 w 40"/>
                <a:gd name="T11" fmla="*/ 18 h 76"/>
                <a:gd name="T12" fmla="*/ 12 w 40"/>
                <a:gd name="T13" fmla="*/ 16 h 76"/>
                <a:gd name="T14" fmla="*/ 20 w 40"/>
                <a:gd name="T15" fmla="*/ 22 h 76"/>
                <a:gd name="T16" fmla="*/ 12 w 40"/>
                <a:gd name="T17" fmla="*/ 30 h 76"/>
                <a:gd name="T18" fmla="*/ 4 w 40"/>
                <a:gd name="T19" fmla="*/ 30 h 76"/>
                <a:gd name="T20" fmla="*/ 4 w 40"/>
                <a:gd name="T21" fmla="*/ 45 h 76"/>
                <a:gd name="T22" fmla="*/ 11 w 40"/>
                <a:gd name="T23" fmla="*/ 45 h 76"/>
                <a:gd name="T24" fmla="*/ 20 w 40"/>
                <a:gd name="T25" fmla="*/ 52 h 76"/>
                <a:gd name="T26" fmla="*/ 12 w 40"/>
                <a:gd name="T27" fmla="*/ 59 h 76"/>
                <a:gd name="T28" fmla="*/ 0 w 40"/>
                <a:gd name="T29" fmla="*/ 57 h 76"/>
                <a:gd name="T30" fmla="*/ 0 w 40"/>
                <a:gd name="T31" fmla="*/ 72 h 76"/>
                <a:gd name="T32" fmla="*/ 17 w 40"/>
                <a:gd name="T33" fmla="*/ 76 h 76"/>
                <a:gd name="T34" fmla="*/ 40 w 40"/>
                <a:gd name="T35" fmla="*/ 55 h 76"/>
                <a:gd name="T36" fmla="*/ 28 w 40"/>
                <a:gd name="T37" fmla="*/ 3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76">
                  <a:moveTo>
                    <a:pt x="28" y="37"/>
                  </a:moveTo>
                  <a:cubicBezTo>
                    <a:pt x="28" y="36"/>
                    <a:pt x="28" y="36"/>
                    <a:pt x="28" y="36"/>
                  </a:cubicBezTo>
                  <a:cubicBezTo>
                    <a:pt x="33" y="34"/>
                    <a:pt x="39" y="28"/>
                    <a:pt x="39" y="19"/>
                  </a:cubicBezTo>
                  <a:cubicBezTo>
                    <a:pt x="39" y="10"/>
                    <a:pt x="32" y="0"/>
                    <a:pt x="18" y="0"/>
                  </a:cubicBezTo>
                  <a:cubicBezTo>
                    <a:pt x="12" y="0"/>
                    <a:pt x="8" y="0"/>
                    <a:pt x="2" y="2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6"/>
                    <a:pt x="10" y="16"/>
                    <a:pt x="12" y="16"/>
                  </a:cubicBezTo>
                  <a:cubicBezTo>
                    <a:pt x="14" y="16"/>
                    <a:pt x="20" y="16"/>
                    <a:pt x="20" y="22"/>
                  </a:cubicBezTo>
                  <a:cubicBezTo>
                    <a:pt x="20" y="28"/>
                    <a:pt x="15" y="30"/>
                    <a:pt x="12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7" y="45"/>
                    <a:pt x="20" y="48"/>
                    <a:pt x="20" y="52"/>
                  </a:cubicBezTo>
                  <a:cubicBezTo>
                    <a:pt x="20" y="55"/>
                    <a:pt x="18" y="59"/>
                    <a:pt x="12" y="59"/>
                  </a:cubicBezTo>
                  <a:cubicBezTo>
                    <a:pt x="9" y="59"/>
                    <a:pt x="5" y="59"/>
                    <a:pt x="0" y="5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" y="75"/>
                    <a:pt x="10" y="76"/>
                    <a:pt x="17" y="76"/>
                  </a:cubicBezTo>
                  <a:cubicBezTo>
                    <a:pt x="30" y="76"/>
                    <a:pt x="40" y="68"/>
                    <a:pt x="40" y="55"/>
                  </a:cubicBezTo>
                  <a:cubicBezTo>
                    <a:pt x="40" y="43"/>
                    <a:pt x="33" y="39"/>
                    <a:pt x="2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Freeform 14"/>
            <p:cNvSpPr>
              <a:spLocks noEditPoints="1"/>
            </p:cNvSpPr>
            <p:nvPr/>
          </p:nvSpPr>
          <p:spPr bwMode="auto">
            <a:xfrm>
              <a:off x="1727201" y="614363"/>
              <a:ext cx="150813" cy="206375"/>
            </a:xfrm>
            <a:custGeom>
              <a:avLst/>
              <a:gdLst>
                <a:gd name="T0" fmla="*/ 28 w 56"/>
                <a:gd name="T1" fmla="*/ 0 h 76"/>
                <a:gd name="T2" fmla="*/ 0 w 56"/>
                <a:gd name="T3" fmla="*/ 38 h 76"/>
                <a:gd name="T4" fmla="*/ 28 w 56"/>
                <a:gd name="T5" fmla="*/ 76 h 76"/>
                <a:gd name="T6" fmla="*/ 56 w 56"/>
                <a:gd name="T7" fmla="*/ 38 h 76"/>
                <a:gd name="T8" fmla="*/ 28 w 56"/>
                <a:gd name="T9" fmla="*/ 0 h 76"/>
                <a:gd name="T10" fmla="*/ 28 w 56"/>
                <a:gd name="T11" fmla="*/ 58 h 76"/>
                <a:gd name="T12" fmla="*/ 19 w 56"/>
                <a:gd name="T13" fmla="*/ 38 h 76"/>
                <a:gd name="T14" fmla="*/ 28 w 56"/>
                <a:gd name="T15" fmla="*/ 18 h 76"/>
                <a:gd name="T16" fmla="*/ 37 w 56"/>
                <a:gd name="T17" fmla="*/ 38 h 76"/>
                <a:gd name="T18" fmla="*/ 28 w 56"/>
                <a:gd name="T19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76">
                  <a:moveTo>
                    <a:pt x="28" y="0"/>
                  </a:moveTo>
                  <a:cubicBezTo>
                    <a:pt x="7" y="0"/>
                    <a:pt x="0" y="19"/>
                    <a:pt x="0" y="38"/>
                  </a:cubicBezTo>
                  <a:cubicBezTo>
                    <a:pt x="0" y="57"/>
                    <a:pt x="7" y="76"/>
                    <a:pt x="28" y="76"/>
                  </a:cubicBezTo>
                  <a:cubicBezTo>
                    <a:pt x="49" y="76"/>
                    <a:pt x="56" y="57"/>
                    <a:pt x="56" y="38"/>
                  </a:cubicBezTo>
                  <a:cubicBezTo>
                    <a:pt x="56" y="19"/>
                    <a:pt x="49" y="0"/>
                    <a:pt x="28" y="0"/>
                  </a:cubicBezTo>
                  <a:close/>
                  <a:moveTo>
                    <a:pt x="28" y="58"/>
                  </a:moveTo>
                  <a:cubicBezTo>
                    <a:pt x="22" y="58"/>
                    <a:pt x="19" y="51"/>
                    <a:pt x="19" y="38"/>
                  </a:cubicBezTo>
                  <a:cubicBezTo>
                    <a:pt x="19" y="25"/>
                    <a:pt x="22" y="18"/>
                    <a:pt x="28" y="18"/>
                  </a:cubicBezTo>
                  <a:cubicBezTo>
                    <a:pt x="34" y="18"/>
                    <a:pt x="37" y="25"/>
                    <a:pt x="37" y="38"/>
                  </a:cubicBezTo>
                  <a:cubicBezTo>
                    <a:pt x="37" y="51"/>
                    <a:pt x="34" y="58"/>
                    <a:pt x="28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Freeform 15"/>
            <p:cNvSpPr>
              <a:spLocks/>
            </p:cNvSpPr>
            <p:nvPr/>
          </p:nvSpPr>
          <p:spPr bwMode="auto">
            <a:xfrm>
              <a:off x="1436688" y="614363"/>
              <a:ext cx="128588" cy="195263"/>
            </a:xfrm>
            <a:custGeom>
              <a:avLst/>
              <a:gdLst>
                <a:gd name="T0" fmla="*/ 0 w 81"/>
                <a:gd name="T1" fmla="*/ 123 h 123"/>
                <a:gd name="T2" fmla="*/ 30 w 81"/>
                <a:gd name="T3" fmla="*/ 123 h 123"/>
                <a:gd name="T4" fmla="*/ 30 w 81"/>
                <a:gd name="T5" fmla="*/ 29 h 123"/>
                <a:gd name="T6" fmla="*/ 51 w 81"/>
                <a:gd name="T7" fmla="*/ 29 h 123"/>
                <a:gd name="T8" fmla="*/ 51 w 81"/>
                <a:gd name="T9" fmla="*/ 123 h 123"/>
                <a:gd name="T10" fmla="*/ 81 w 81"/>
                <a:gd name="T11" fmla="*/ 123 h 123"/>
                <a:gd name="T12" fmla="*/ 81 w 81"/>
                <a:gd name="T13" fmla="*/ 0 h 123"/>
                <a:gd name="T14" fmla="*/ 0 w 81"/>
                <a:gd name="T15" fmla="*/ 0 h 123"/>
                <a:gd name="T16" fmla="*/ 0 w 81"/>
                <a:gd name="T1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123">
                  <a:moveTo>
                    <a:pt x="0" y="123"/>
                  </a:moveTo>
                  <a:lnTo>
                    <a:pt x="30" y="123"/>
                  </a:lnTo>
                  <a:lnTo>
                    <a:pt x="30" y="29"/>
                  </a:lnTo>
                  <a:lnTo>
                    <a:pt x="51" y="29"/>
                  </a:lnTo>
                  <a:lnTo>
                    <a:pt x="51" y="123"/>
                  </a:lnTo>
                  <a:lnTo>
                    <a:pt x="81" y="123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Freeform 16"/>
            <p:cNvSpPr>
              <a:spLocks noEditPoints="1"/>
            </p:cNvSpPr>
            <p:nvPr/>
          </p:nvSpPr>
          <p:spPr bwMode="auto">
            <a:xfrm>
              <a:off x="1155701" y="614363"/>
              <a:ext cx="139700" cy="195263"/>
            </a:xfrm>
            <a:custGeom>
              <a:avLst/>
              <a:gdLst>
                <a:gd name="T0" fmla="*/ 26 w 88"/>
                <a:gd name="T1" fmla="*/ 0 h 123"/>
                <a:gd name="T2" fmla="*/ 0 w 88"/>
                <a:gd name="T3" fmla="*/ 123 h 123"/>
                <a:gd name="T4" fmla="*/ 31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6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6" y="0"/>
                  </a:moveTo>
                  <a:lnTo>
                    <a:pt x="0" y="123"/>
                  </a:lnTo>
                  <a:lnTo>
                    <a:pt x="31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6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Freeform 17"/>
            <p:cNvSpPr>
              <a:spLocks noEditPoints="1"/>
            </p:cNvSpPr>
            <p:nvPr/>
          </p:nvSpPr>
          <p:spPr bwMode="auto">
            <a:xfrm>
              <a:off x="1587501" y="614363"/>
              <a:ext cx="117475" cy="195263"/>
            </a:xfrm>
            <a:custGeom>
              <a:avLst/>
              <a:gdLst>
                <a:gd name="T0" fmla="*/ 22 w 44"/>
                <a:gd name="T1" fmla="*/ 0 h 72"/>
                <a:gd name="T2" fmla="*/ 0 w 44"/>
                <a:gd name="T3" fmla="*/ 0 h 72"/>
                <a:gd name="T4" fmla="*/ 0 w 44"/>
                <a:gd name="T5" fmla="*/ 72 h 72"/>
                <a:gd name="T6" fmla="*/ 17 w 44"/>
                <a:gd name="T7" fmla="*/ 72 h 72"/>
                <a:gd name="T8" fmla="*/ 17 w 44"/>
                <a:gd name="T9" fmla="*/ 48 h 72"/>
                <a:gd name="T10" fmla="*/ 22 w 44"/>
                <a:gd name="T11" fmla="*/ 48 h 72"/>
                <a:gd name="T12" fmla="*/ 44 w 44"/>
                <a:gd name="T13" fmla="*/ 24 h 72"/>
                <a:gd name="T14" fmla="*/ 22 w 44"/>
                <a:gd name="T15" fmla="*/ 0 h 72"/>
                <a:gd name="T16" fmla="*/ 21 w 44"/>
                <a:gd name="T17" fmla="*/ 32 h 72"/>
                <a:gd name="T18" fmla="*/ 17 w 44"/>
                <a:gd name="T19" fmla="*/ 32 h 72"/>
                <a:gd name="T20" fmla="*/ 17 w 44"/>
                <a:gd name="T21" fmla="*/ 16 h 72"/>
                <a:gd name="T22" fmla="*/ 21 w 44"/>
                <a:gd name="T23" fmla="*/ 16 h 72"/>
                <a:gd name="T24" fmla="*/ 27 w 44"/>
                <a:gd name="T25" fmla="*/ 24 h 72"/>
                <a:gd name="T26" fmla="*/ 21 w 44"/>
                <a:gd name="T27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72">
                  <a:moveTo>
                    <a:pt x="2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39" y="48"/>
                    <a:pt x="44" y="33"/>
                    <a:pt x="44" y="24"/>
                  </a:cubicBezTo>
                  <a:cubicBezTo>
                    <a:pt x="44" y="15"/>
                    <a:pt x="38" y="0"/>
                    <a:pt x="22" y="0"/>
                  </a:cubicBezTo>
                  <a:close/>
                  <a:moveTo>
                    <a:pt x="21" y="32"/>
                  </a:moveTo>
                  <a:cubicBezTo>
                    <a:pt x="17" y="32"/>
                    <a:pt x="17" y="32"/>
                    <a:pt x="17" y="32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5" y="16"/>
                    <a:pt x="27" y="18"/>
                    <a:pt x="27" y="24"/>
                  </a:cubicBezTo>
                  <a:cubicBezTo>
                    <a:pt x="27" y="32"/>
                    <a:pt x="23" y="32"/>
                    <a:pt x="2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679874"/>
              </p:ext>
            </p:extLst>
          </p:nvPr>
        </p:nvGraphicFramePr>
        <p:xfrm>
          <a:off x="445359" y="1920293"/>
          <a:ext cx="5693048" cy="3348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6575">
                  <a:extLst>
                    <a:ext uri="{9D8B030D-6E8A-4147-A177-3AD203B41FA5}">
                      <a16:colId xmlns:a16="http://schemas.microsoft.com/office/drawing/2014/main" val="2158684818"/>
                    </a:ext>
                  </a:extLst>
                </a:gridCol>
                <a:gridCol w="1526783">
                  <a:extLst>
                    <a:ext uri="{9D8B030D-6E8A-4147-A177-3AD203B41FA5}">
                      <a16:colId xmlns:a16="http://schemas.microsoft.com/office/drawing/2014/main" val="2355617015"/>
                    </a:ext>
                  </a:extLst>
                </a:gridCol>
                <a:gridCol w="2699690">
                  <a:extLst>
                    <a:ext uri="{9D8B030D-6E8A-4147-A177-3AD203B41FA5}">
                      <a16:colId xmlns:a16="http://schemas.microsoft.com/office/drawing/2014/main" val="3855326911"/>
                    </a:ext>
                  </a:extLst>
                </a:gridCol>
              </a:tblGrid>
              <a:tr h="11912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Ставка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5%</a:t>
                      </a:r>
                      <a:r>
                        <a:rPr lang="ru-RU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годовых</a:t>
                      </a:r>
                      <a:endParaRPr lang="ru-RU" sz="1100" kern="1200" dirty="0" smtClean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91"/>
                        </a:spcBef>
                        <a:buClr>
                          <a:srgbClr val="1CB7EB"/>
                        </a:buClr>
                        <a:buSzPct val="150000"/>
                        <a:defRPr/>
                      </a:pPr>
                      <a:r>
                        <a:rPr lang="en-US" sz="11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 </a:t>
                      </a:r>
                      <a:r>
                        <a:rPr lang="ru-RU" sz="11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5–6 п. п. для клиентов без личного страхования в зависимости от категории заемщика.</a:t>
                      </a:r>
                      <a:endParaRPr lang="en-US" sz="1100" kern="1200" dirty="0" smtClean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5579690"/>
                  </a:ext>
                </a:extLst>
              </a:tr>
              <a:tr h="7190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условия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Срок кредитования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13 до</a:t>
                      </a:r>
                      <a:r>
                        <a:rPr lang="ru-RU" sz="1100" kern="1200" baseline="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84 месяцев</a:t>
                      </a: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49198810"/>
                  </a:ext>
                </a:extLst>
              </a:tr>
              <a:tr h="71907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0F417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Сумма кредита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50 тыс. до 3 млн руб.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8238057"/>
                  </a:ext>
                </a:extLst>
              </a:tr>
              <a:tr h="7190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spc="-23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РЕШЕНИЕ ПО КРЕДИТУ В ОТДЕЛЕНИИ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1200" spc="-23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БАНКА: ОТ 10 МИНУТ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kern="1200" dirty="0" smtClean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kern="1200" dirty="0" smtClean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2648547"/>
                  </a:ext>
                </a:extLst>
              </a:tr>
            </a:tbl>
          </a:graphicData>
        </a:graphic>
      </p:graphicFrame>
      <p:sp>
        <p:nvSpPr>
          <p:cNvPr id="88" name="Прямоугольник 87"/>
          <p:cNvSpPr/>
          <p:nvPr/>
        </p:nvSpPr>
        <p:spPr>
          <a:xfrm>
            <a:off x="362959" y="6121219"/>
            <a:ext cx="55538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800" dirty="0" smtClean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В зависимости от категории заемщика</a:t>
            </a:r>
          </a:p>
          <a:p>
            <a:pPr>
              <a:spcBef>
                <a:spcPct val="0"/>
              </a:spcBef>
            </a:pPr>
            <a:endParaRPr lang="ru-RU" altLang="ru-RU" sz="800" dirty="0" smtClean="0">
              <a:solidFill>
                <a:srgbClr val="7779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sz="800" dirty="0" smtClean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Данное </a:t>
            </a:r>
            <a:r>
              <a:rPr lang="ru-RU" altLang="ru-RU" sz="800" dirty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не является офертой. Условия кредитования для конкретного заемщика определяются Банком  в индивидуальном порядке и могут отличаться от указанных условий. Подробности на сайте </a:t>
            </a:r>
            <a:r>
              <a:rPr lang="en-US" altLang="ru-RU" sz="800" dirty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www.gazprombank.ru</a:t>
            </a:r>
            <a:endParaRPr lang="ru-RU" sz="800" dirty="0">
              <a:solidFill>
                <a:srgbClr val="7779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1717598" y="306751"/>
            <a:ext cx="4488802" cy="7088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3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ЛЕГКИЙ КРЕДИТ</a:t>
            </a:r>
            <a:endParaRPr lang="ru-RU" sz="2200" b="1" dirty="0">
              <a:solidFill>
                <a:srgbClr val="0326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3000"/>
              </a:lnSpc>
            </a:pP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200" b="1" dirty="0" smtClean="0">
                <a:solidFill>
                  <a:srgbClr val="00AE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ОБЕСПЕЧЕНИЯ</a:t>
            </a:r>
            <a:endParaRPr lang="ru-RU" sz="2200" b="1" dirty="0">
              <a:solidFill>
                <a:srgbClr val="00AEE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74158" y="1247832"/>
            <a:ext cx="5716144" cy="0"/>
          </a:xfrm>
          <a:prstGeom prst="line">
            <a:avLst/>
          </a:prstGeom>
          <a:ln>
            <a:solidFill>
              <a:srgbClr val="0326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744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Группа 72"/>
          <p:cNvGrpSpPr/>
          <p:nvPr/>
        </p:nvGrpSpPr>
        <p:grpSpPr>
          <a:xfrm>
            <a:off x="439660" y="306751"/>
            <a:ext cx="2155825" cy="458788"/>
            <a:chOff x="487363" y="482600"/>
            <a:chExt cx="2155825" cy="458788"/>
          </a:xfrm>
          <a:solidFill>
            <a:schemeClr val="accent6">
              <a:lumMod val="50000"/>
            </a:schemeClr>
          </a:solidFill>
        </p:grpSpPr>
        <p:sp>
          <p:nvSpPr>
            <p:cNvPr id="74" name="Freeform 5"/>
            <p:cNvSpPr>
              <a:spLocks noEditPoints="1"/>
            </p:cNvSpPr>
            <p:nvPr/>
          </p:nvSpPr>
          <p:spPr bwMode="auto">
            <a:xfrm>
              <a:off x="487363" y="482600"/>
              <a:ext cx="452438" cy="458788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84 w 168"/>
                <a:gd name="T5" fmla="*/ 168 h 168"/>
                <a:gd name="T6" fmla="*/ 168 w 168"/>
                <a:gd name="T7" fmla="*/ 84 h 168"/>
                <a:gd name="T8" fmla="*/ 84 w 168"/>
                <a:gd name="T9" fmla="*/ 0 h 168"/>
                <a:gd name="T10" fmla="*/ 84 w 168"/>
                <a:gd name="T11" fmla="*/ 164 h 168"/>
                <a:gd name="T12" fmla="*/ 4 w 168"/>
                <a:gd name="T13" fmla="*/ 84 h 168"/>
                <a:gd name="T14" fmla="*/ 84 w 168"/>
                <a:gd name="T15" fmla="*/ 4 h 168"/>
                <a:gd name="T16" fmla="*/ 164 w 168"/>
                <a:gd name="T17" fmla="*/ 84 h 168"/>
                <a:gd name="T18" fmla="*/ 84 w 168"/>
                <a:gd name="T19" fmla="*/ 16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130"/>
                    <a:pt x="38" y="168"/>
                    <a:pt x="84" y="168"/>
                  </a:cubicBezTo>
                  <a:cubicBezTo>
                    <a:pt x="130" y="168"/>
                    <a:pt x="168" y="130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close/>
                  <a:moveTo>
                    <a:pt x="84" y="164"/>
                  </a:moveTo>
                  <a:cubicBezTo>
                    <a:pt x="40" y="164"/>
                    <a:pt x="4" y="128"/>
                    <a:pt x="4" y="84"/>
                  </a:cubicBezTo>
                  <a:cubicBezTo>
                    <a:pt x="4" y="40"/>
                    <a:pt x="40" y="4"/>
                    <a:pt x="84" y="4"/>
                  </a:cubicBezTo>
                  <a:cubicBezTo>
                    <a:pt x="128" y="4"/>
                    <a:pt x="164" y="40"/>
                    <a:pt x="164" y="84"/>
                  </a:cubicBezTo>
                  <a:cubicBezTo>
                    <a:pt x="164" y="128"/>
                    <a:pt x="128" y="164"/>
                    <a:pt x="84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Freeform 6"/>
            <p:cNvSpPr>
              <a:spLocks/>
            </p:cNvSpPr>
            <p:nvPr/>
          </p:nvSpPr>
          <p:spPr bwMode="auto">
            <a:xfrm>
              <a:off x="1069976" y="614363"/>
              <a:ext cx="96838" cy="195263"/>
            </a:xfrm>
            <a:custGeom>
              <a:avLst/>
              <a:gdLst>
                <a:gd name="T0" fmla="*/ 61 w 61"/>
                <a:gd name="T1" fmla="*/ 0 h 123"/>
                <a:gd name="T2" fmla="*/ 0 w 61"/>
                <a:gd name="T3" fmla="*/ 0 h 123"/>
                <a:gd name="T4" fmla="*/ 0 w 61"/>
                <a:gd name="T5" fmla="*/ 123 h 123"/>
                <a:gd name="T6" fmla="*/ 30 w 61"/>
                <a:gd name="T7" fmla="*/ 123 h 123"/>
                <a:gd name="T8" fmla="*/ 30 w 61"/>
                <a:gd name="T9" fmla="*/ 31 h 123"/>
                <a:gd name="T10" fmla="*/ 61 w 61"/>
                <a:gd name="T11" fmla="*/ 31 h 123"/>
                <a:gd name="T12" fmla="*/ 61 w 61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23">
                  <a:moveTo>
                    <a:pt x="61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30" y="123"/>
                  </a:lnTo>
                  <a:lnTo>
                    <a:pt x="30" y="31"/>
                  </a:lnTo>
                  <a:lnTo>
                    <a:pt x="61" y="31"/>
                  </a:lnTo>
                  <a:lnTo>
                    <a:pt x="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Freeform 7"/>
            <p:cNvSpPr>
              <a:spLocks noEditPoints="1"/>
            </p:cNvSpPr>
            <p:nvPr/>
          </p:nvSpPr>
          <p:spPr bwMode="auto">
            <a:xfrm>
              <a:off x="545307" y="541338"/>
              <a:ext cx="336550" cy="341313"/>
            </a:xfrm>
            <a:custGeom>
              <a:avLst/>
              <a:gdLst>
                <a:gd name="T0" fmla="*/ 113 w 125"/>
                <a:gd name="T1" fmla="*/ 27 h 125"/>
                <a:gd name="T2" fmla="*/ 99 w 125"/>
                <a:gd name="T3" fmla="*/ 12 h 125"/>
                <a:gd name="T4" fmla="*/ 35 w 125"/>
                <a:gd name="T5" fmla="*/ 6 h 125"/>
                <a:gd name="T6" fmla="*/ 85 w 125"/>
                <a:gd name="T7" fmla="*/ 8 h 125"/>
                <a:gd name="T8" fmla="*/ 62 w 125"/>
                <a:gd name="T9" fmla="*/ 10 h 125"/>
                <a:gd name="T10" fmla="*/ 11 w 125"/>
                <a:gd name="T11" fmla="*/ 26 h 125"/>
                <a:gd name="T12" fmla="*/ 93 w 125"/>
                <a:gd name="T13" fmla="*/ 18 h 125"/>
                <a:gd name="T14" fmla="*/ 4 w 125"/>
                <a:gd name="T15" fmla="*/ 39 h 125"/>
                <a:gd name="T16" fmla="*/ 84 w 125"/>
                <a:gd name="T17" fmla="*/ 28 h 125"/>
                <a:gd name="T18" fmla="*/ 27 w 125"/>
                <a:gd name="T19" fmla="*/ 41 h 125"/>
                <a:gd name="T20" fmla="*/ 0 w 125"/>
                <a:gd name="T21" fmla="*/ 61 h 125"/>
                <a:gd name="T22" fmla="*/ 3 w 125"/>
                <a:gd name="T23" fmla="*/ 70 h 125"/>
                <a:gd name="T24" fmla="*/ 8 w 125"/>
                <a:gd name="T25" fmla="*/ 84 h 125"/>
                <a:gd name="T26" fmla="*/ 8 w 125"/>
                <a:gd name="T27" fmla="*/ 93 h 125"/>
                <a:gd name="T28" fmla="*/ 22 w 125"/>
                <a:gd name="T29" fmla="*/ 109 h 125"/>
                <a:gd name="T30" fmla="*/ 88 w 125"/>
                <a:gd name="T31" fmla="*/ 118 h 125"/>
                <a:gd name="T32" fmla="*/ 59 w 125"/>
                <a:gd name="T33" fmla="*/ 120 h 125"/>
                <a:gd name="T34" fmla="*/ 27 w 125"/>
                <a:gd name="T35" fmla="*/ 106 h 125"/>
                <a:gd name="T36" fmla="*/ 107 w 125"/>
                <a:gd name="T37" fmla="*/ 105 h 125"/>
                <a:gd name="T38" fmla="*/ 27 w 125"/>
                <a:gd name="T39" fmla="*/ 95 h 125"/>
                <a:gd name="T40" fmla="*/ 79 w 125"/>
                <a:gd name="T41" fmla="*/ 104 h 125"/>
                <a:gd name="T42" fmla="*/ 116 w 125"/>
                <a:gd name="T43" fmla="*/ 92 h 125"/>
                <a:gd name="T44" fmla="*/ 32 w 125"/>
                <a:gd name="T45" fmla="*/ 92 h 125"/>
                <a:gd name="T46" fmla="*/ 69 w 125"/>
                <a:gd name="T47" fmla="*/ 94 h 125"/>
                <a:gd name="T48" fmla="*/ 122 w 125"/>
                <a:gd name="T49" fmla="*/ 78 h 125"/>
                <a:gd name="T50" fmla="*/ 51 w 125"/>
                <a:gd name="T51" fmla="*/ 87 h 125"/>
                <a:gd name="T52" fmla="*/ 118 w 125"/>
                <a:gd name="T53" fmla="*/ 67 h 125"/>
                <a:gd name="T54" fmla="*/ 120 w 125"/>
                <a:gd name="T55" fmla="*/ 49 h 125"/>
                <a:gd name="T56" fmla="*/ 119 w 125"/>
                <a:gd name="T57" fmla="*/ 37 h 125"/>
                <a:gd name="T58" fmla="*/ 112 w 125"/>
                <a:gd name="T59" fmla="*/ 38 h 125"/>
                <a:gd name="T60" fmla="*/ 109 w 125"/>
                <a:gd name="T61" fmla="*/ 41 h 125"/>
                <a:gd name="T62" fmla="*/ 110 w 125"/>
                <a:gd name="T63" fmla="*/ 48 h 125"/>
                <a:gd name="T64" fmla="*/ 62 w 125"/>
                <a:gd name="T65" fmla="*/ 62 h 125"/>
                <a:gd name="T66" fmla="*/ 19 w 125"/>
                <a:gd name="T67" fmla="*/ 74 h 125"/>
                <a:gd name="T68" fmla="*/ 42 w 125"/>
                <a:gd name="T69" fmla="*/ 59 h 125"/>
                <a:gd name="T70" fmla="*/ 103 w 125"/>
                <a:gd name="T71" fmla="*/ 45 h 125"/>
                <a:gd name="T72" fmla="*/ 100 w 125"/>
                <a:gd name="T73" fmla="*/ 22 h 125"/>
                <a:gd name="T74" fmla="*/ 107 w 125"/>
                <a:gd name="T75" fmla="*/ 29 h 125"/>
                <a:gd name="T76" fmla="*/ 100 w 125"/>
                <a:gd name="T77" fmla="*/ 22 h 125"/>
                <a:gd name="T78" fmla="*/ 105 w 125"/>
                <a:gd name="T79" fmla="*/ 34 h 125"/>
                <a:gd name="T80" fmla="*/ 86 w 125"/>
                <a:gd name="T81" fmla="*/ 34 h 125"/>
                <a:gd name="T82" fmla="*/ 8 w 125"/>
                <a:gd name="T83" fmla="*/ 65 h 125"/>
                <a:gd name="T84" fmla="*/ 70 w 125"/>
                <a:gd name="T85" fmla="*/ 39 h 125"/>
                <a:gd name="T86" fmla="*/ 29 w 125"/>
                <a:gd name="T87" fmla="*/ 55 h 125"/>
                <a:gd name="T88" fmla="*/ 8 w 125"/>
                <a:gd name="T89" fmla="*/ 65 h 125"/>
                <a:gd name="T90" fmla="*/ 11 w 125"/>
                <a:gd name="T91" fmla="*/ 80 h 125"/>
                <a:gd name="T92" fmla="*/ 14 w 125"/>
                <a:gd name="T93" fmla="*/ 78 h 125"/>
                <a:gd name="T94" fmla="*/ 14 w 125"/>
                <a:gd name="T95" fmla="*/ 89 h 125"/>
                <a:gd name="T96" fmla="*/ 18 w 125"/>
                <a:gd name="T97" fmla="*/ 95 h 125"/>
                <a:gd name="T98" fmla="*/ 17 w 125"/>
                <a:gd name="T99" fmla="*/ 84 h 125"/>
                <a:gd name="T100" fmla="*/ 30 w 125"/>
                <a:gd name="T101" fmla="*/ 86 h 125"/>
                <a:gd name="T102" fmla="*/ 83 w 125"/>
                <a:gd name="T103" fmla="*/ 73 h 125"/>
                <a:gd name="T104" fmla="*/ 38 w 125"/>
                <a:gd name="T105" fmla="*/ 83 h 125"/>
                <a:gd name="T106" fmla="*/ 37 w 125"/>
                <a:gd name="T107" fmla="*/ 75 h 125"/>
                <a:gd name="T108" fmla="*/ 113 w 125"/>
                <a:gd name="T109" fmla="*/ 55 h 125"/>
                <a:gd name="T110" fmla="*/ 115 w 125"/>
                <a:gd name="T111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5" h="125">
                  <a:moveTo>
                    <a:pt x="114" y="33"/>
                  </a:moveTo>
                  <a:cubicBezTo>
                    <a:pt x="115" y="30"/>
                    <a:pt x="114" y="28"/>
                    <a:pt x="113" y="27"/>
                  </a:cubicBezTo>
                  <a:cubicBezTo>
                    <a:pt x="111" y="23"/>
                    <a:pt x="108" y="20"/>
                    <a:pt x="101" y="17"/>
                  </a:cubicBezTo>
                  <a:cubicBezTo>
                    <a:pt x="101" y="15"/>
                    <a:pt x="100" y="14"/>
                    <a:pt x="99" y="12"/>
                  </a:cubicBezTo>
                  <a:cubicBezTo>
                    <a:pt x="91" y="4"/>
                    <a:pt x="77" y="0"/>
                    <a:pt x="66" y="0"/>
                  </a:cubicBezTo>
                  <a:cubicBezTo>
                    <a:pt x="53" y="0"/>
                    <a:pt x="41" y="3"/>
                    <a:pt x="35" y="6"/>
                  </a:cubicBezTo>
                  <a:cubicBezTo>
                    <a:pt x="31" y="7"/>
                    <a:pt x="29" y="9"/>
                    <a:pt x="26" y="11"/>
                  </a:cubicBezTo>
                  <a:cubicBezTo>
                    <a:pt x="47" y="2"/>
                    <a:pt x="72" y="2"/>
                    <a:pt x="85" y="8"/>
                  </a:cubicBezTo>
                  <a:cubicBezTo>
                    <a:pt x="89" y="10"/>
                    <a:pt x="92" y="11"/>
                    <a:pt x="94" y="14"/>
                  </a:cubicBezTo>
                  <a:cubicBezTo>
                    <a:pt x="80" y="10"/>
                    <a:pt x="74" y="9"/>
                    <a:pt x="62" y="10"/>
                  </a:cubicBezTo>
                  <a:cubicBezTo>
                    <a:pt x="45" y="10"/>
                    <a:pt x="23" y="16"/>
                    <a:pt x="15" y="2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23" y="19"/>
                    <a:pt x="46" y="14"/>
                    <a:pt x="59" y="14"/>
                  </a:cubicBezTo>
                  <a:cubicBezTo>
                    <a:pt x="73" y="14"/>
                    <a:pt x="83" y="15"/>
                    <a:pt x="93" y="18"/>
                  </a:cubicBezTo>
                  <a:cubicBezTo>
                    <a:pt x="93" y="21"/>
                    <a:pt x="92" y="22"/>
                    <a:pt x="89" y="24"/>
                  </a:cubicBezTo>
                  <a:cubicBezTo>
                    <a:pt x="49" y="17"/>
                    <a:pt x="26" y="25"/>
                    <a:pt x="4" y="39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27" y="27"/>
                    <a:pt x="56" y="23"/>
                    <a:pt x="84" y="28"/>
                  </a:cubicBezTo>
                  <a:cubicBezTo>
                    <a:pt x="74" y="31"/>
                    <a:pt x="62" y="32"/>
                    <a:pt x="52" y="34"/>
                  </a:cubicBezTo>
                  <a:cubicBezTo>
                    <a:pt x="43" y="36"/>
                    <a:pt x="38" y="37"/>
                    <a:pt x="27" y="41"/>
                  </a:cubicBezTo>
                  <a:cubicBezTo>
                    <a:pt x="15" y="44"/>
                    <a:pt x="8" y="48"/>
                    <a:pt x="4" y="53"/>
                  </a:cubicBezTo>
                  <a:cubicBezTo>
                    <a:pt x="2" y="56"/>
                    <a:pt x="0" y="58"/>
                    <a:pt x="0" y="61"/>
                  </a:cubicBezTo>
                  <a:cubicBezTo>
                    <a:pt x="0" y="63"/>
                    <a:pt x="0" y="65"/>
                    <a:pt x="1" y="66"/>
                  </a:cubicBezTo>
                  <a:cubicBezTo>
                    <a:pt x="1" y="68"/>
                    <a:pt x="2" y="69"/>
                    <a:pt x="3" y="70"/>
                  </a:cubicBezTo>
                  <a:cubicBezTo>
                    <a:pt x="2" y="73"/>
                    <a:pt x="1" y="76"/>
                    <a:pt x="3" y="79"/>
                  </a:cubicBezTo>
                  <a:cubicBezTo>
                    <a:pt x="4" y="81"/>
                    <a:pt x="6" y="83"/>
                    <a:pt x="8" y="84"/>
                  </a:cubicBezTo>
                  <a:cubicBezTo>
                    <a:pt x="8" y="85"/>
                    <a:pt x="8" y="86"/>
                    <a:pt x="7" y="86"/>
                  </a:cubicBezTo>
                  <a:cubicBezTo>
                    <a:pt x="7" y="88"/>
                    <a:pt x="7" y="91"/>
                    <a:pt x="8" y="93"/>
                  </a:cubicBezTo>
                  <a:cubicBezTo>
                    <a:pt x="11" y="97"/>
                    <a:pt x="13" y="99"/>
                    <a:pt x="18" y="101"/>
                  </a:cubicBezTo>
                  <a:cubicBezTo>
                    <a:pt x="19" y="104"/>
                    <a:pt x="20" y="107"/>
                    <a:pt x="22" y="109"/>
                  </a:cubicBezTo>
                  <a:cubicBezTo>
                    <a:pt x="27" y="114"/>
                    <a:pt x="38" y="123"/>
                    <a:pt x="58" y="124"/>
                  </a:cubicBezTo>
                  <a:cubicBezTo>
                    <a:pt x="73" y="125"/>
                    <a:pt x="84" y="120"/>
                    <a:pt x="88" y="118"/>
                  </a:cubicBezTo>
                  <a:cubicBezTo>
                    <a:pt x="93" y="116"/>
                    <a:pt x="93" y="116"/>
                    <a:pt x="93" y="116"/>
                  </a:cubicBezTo>
                  <a:cubicBezTo>
                    <a:pt x="84" y="119"/>
                    <a:pt x="70" y="121"/>
                    <a:pt x="59" y="120"/>
                  </a:cubicBezTo>
                  <a:cubicBezTo>
                    <a:pt x="42" y="119"/>
                    <a:pt x="27" y="108"/>
                    <a:pt x="25" y="105"/>
                  </a:cubicBezTo>
                  <a:cubicBezTo>
                    <a:pt x="26" y="105"/>
                    <a:pt x="27" y="105"/>
                    <a:pt x="27" y="106"/>
                  </a:cubicBezTo>
                  <a:cubicBezTo>
                    <a:pt x="47" y="115"/>
                    <a:pt x="72" y="120"/>
                    <a:pt x="105" y="107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78" y="114"/>
                    <a:pt x="52" y="113"/>
                    <a:pt x="25" y="99"/>
                  </a:cubicBezTo>
                  <a:cubicBezTo>
                    <a:pt x="25" y="97"/>
                    <a:pt x="26" y="96"/>
                    <a:pt x="27" y="95"/>
                  </a:cubicBezTo>
                  <a:cubicBezTo>
                    <a:pt x="34" y="98"/>
                    <a:pt x="41" y="101"/>
                    <a:pt x="49" y="103"/>
                  </a:cubicBezTo>
                  <a:cubicBezTo>
                    <a:pt x="58" y="105"/>
                    <a:pt x="69" y="105"/>
                    <a:pt x="79" y="104"/>
                  </a:cubicBezTo>
                  <a:cubicBezTo>
                    <a:pt x="88" y="104"/>
                    <a:pt x="106" y="100"/>
                    <a:pt x="114" y="95"/>
                  </a:cubicBezTo>
                  <a:cubicBezTo>
                    <a:pt x="115" y="94"/>
                    <a:pt x="115" y="93"/>
                    <a:pt x="116" y="92"/>
                  </a:cubicBezTo>
                  <a:cubicBezTo>
                    <a:pt x="99" y="98"/>
                    <a:pt x="80" y="101"/>
                    <a:pt x="68" y="100"/>
                  </a:cubicBezTo>
                  <a:cubicBezTo>
                    <a:pt x="56" y="100"/>
                    <a:pt x="46" y="98"/>
                    <a:pt x="32" y="92"/>
                  </a:cubicBezTo>
                  <a:cubicBezTo>
                    <a:pt x="34" y="91"/>
                    <a:pt x="37" y="90"/>
                    <a:pt x="40" y="89"/>
                  </a:cubicBezTo>
                  <a:cubicBezTo>
                    <a:pt x="49" y="92"/>
                    <a:pt x="58" y="94"/>
                    <a:pt x="69" y="94"/>
                  </a:cubicBezTo>
                  <a:cubicBezTo>
                    <a:pt x="80" y="95"/>
                    <a:pt x="105" y="91"/>
                    <a:pt x="121" y="81"/>
                  </a:cubicBezTo>
                  <a:cubicBezTo>
                    <a:pt x="122" y="80"/>
                    <a:pt x="122" y="78"/>
                    <a:pt x="122" y="78"/>
                  </a:cubicBezTo>
                  <a:cubicBezTo>
                    <a:pt x="122" y="78"/>
                    <a:pt x="100" y="90"/>
                    <a:pt x="75" y="90"/>
                  </a:cubicBezTo>
                  <a:cubicBezTo>
                    <a:pt x="63" y="90"/>
                    <a:pt x="56" y="88"/>
                    <a:pt x="51" y="87"/>
                  </a:cubicBezTo>
                  <a:cubicBezTo>
                    <a:pt x="63" y="85"/>
                    <a:pt x="77" y="83"/>
                    <a:pt x="94" y="79"/>
                  </a:cubicBezTo>
                  <a:cubicBezTo>
                    <a:pt x="103" y="77"/>
                    <a:pt x="113" y="72"/>
                    <a:pt x="118" y="67"/>
                  </a:cubicBezTo>
                  <a:cubicBezTo>
                    <a:pt x="122" y="64"/>
                    <a:pt x="125" y="59"/>
                    <a:pt x="124" y="54"/>
                  </a:cubicBezTo>
                  <a:cubicBezTo>
                    <a:pt x="124" y="53"/>
                    <a:pt x="122" y="50"/>
                    <a:pt x="120" y="49"/>
                  </a:cubicBezTo>
                  <a:cubicBezTo>
                    <a:pt x="122" y="46"/>
                    <a:pt x="122" y="44"/>
                    <a:pt x="121" y="42"/>
                  </a:cubicBezTo>
                  <a:cubicBezTo>
                    <a:pt x="121" y="40"/>
                    <a:pt x="120" y="39"/>
                    <a:pt x="119" y="37"/>
                  </a:cubicBezTo>
                  <a:cubicBezTo>
                    <a:pt x="118" y="36"/>
                    <a:pt x="117" y="34"/>
                    <a:pt x="114" y="33"/>
                  </a:cubicBezTo>
                  <a:close/>
                  <a:moveTo>
                    <a:pt x="112" y="38"/>
                  </a:moveTo>
                  <a:cubicBezTo>
                    <a:pt x="115" y="40"/>
                    <a:pt x="115" y="42"/>
                    <a:pt x="114" y="44"/>
                  </a:cubicBezTo>
                  <a:cubicBezTo>
                    <a:pt x="112" y="43"/>
                    <a:pt x="111" y="42"/>
                    <a:pt x="109" y="41"/>
                  </a:cubicBezTo>
                  <a:cubicBezTo>
                    <a:pt x="110" y="40"/>
                    <a:pt x="111" y="39"/>
                    <a:pt x="112" y="38"/>
                  </a:cubicBezTo>
                  <a:close/>
                  <a:moveTo>
                    <a:pt x="110" y="48"/>
                  </a:moveTo>
                  <a:cubicBezTo>
                    <a:pt x="108" y="50"/>
                    <a:pt x="105" y="52"/>
                    <a:pt x="101" y="53"/>
                  </a:cubicBezTo>
                  <a:cubicBezTo>
                    <a:pt x="91" y="57"/>
                    <a:pt x="72" y="61"/>
                    <a:pt x="62" y="62"/>
                  </a:cubicBezTo>
                  <a:cubicBezTo>
                    <a:pt x="52" y="64"/>
                    <a:pt x="44" y="65"/>
                    <a:pt x="33" y="68"/>
                  </a:cubicBezTo>
                  <a:cubicBezTo>
                    <a:pt x="26" y="70"/>
                    <a:pt x="22" y="72"/>
                    <a:pt x="19" y="74"/>
                  </a:cubicBezTo>
                  <a:cubicBezTo>
                    <a:pt x="17" y="73"/>
                    <a:pt x="15" y="72"/>
                    <a:pt x="13" y="70"/>
                  </a:cubicBezTo>
                  <a:cubicBezTo>
                    <a:pt x="21" y="64"/>
                    <a:pt x="36" y="60"/>
                    <a:pt x="42" y="59"/>
                  </a:cubicBezTo>
                  <a:cubicBezTo>
                    <a:pt x="60" y="55"/>
                    <a:pt x="77" y="53"/>
                    <a:pt x="84" y="51"/>
                  </a:cubicBezTo>
                  <a:cubicBezTo>
                    <a:pt x="93" y="49"/>
                    <a:pt x="98" y="47"/>
                    <a:pt x="103" y="45"/>
                  </a:cubicBezTo>
                  <a:cubicBezTo>
                    <a:pt x="103" y="44"/>
                    <a:pt x="109" y="48"/>
                    <a:pt x="110" y="48"/>
                  </a:cubicBezTo>
                  <a:close/>
                  <a:moveTo>
                    <a:pt x="100" y="22"/>
                  </a:moveTo>
                  <a:cubicBezTo>
                    <a:pt x="100" y="22"/>
                    <a:pt x="100" y="22"/>
                    <a:pt x="100" y="22"/>
                  </a:cubicBezTo>
                  <a:cubicBezTo>
                    <a:pt x="103" y="23"/>
                    <a:pt x="106" y="26"/>
                    <a:pt x="107" y="29"/>
                  </a:cubicBezTo>
                  <a:cubicBezTo>
                    <a:pt x="104" y="28"/>
                    <a:pt x="101" y="26"/>
                    <a:pt x="98" y="26"/>
                  </a:cubicBezTo>
                  <a:cubicBezTo>
                    <a:pt x="99" y="25"/>
                    <a:pt x="100" y="23"/>
                    <a:pt x="100" y="22"/>
                  </a:cubicBezTo>
                  <a:close/>
                  <a:moveTo>
                    <a:pt x="93" y="30"/>
                  </a:moveTo>
                  <a:cubicBezTo>
                    <a:pt x="97" y="31"/>
                    <a:pt x="101" y="32"/>
                    <a:pt x="105" y="34"/>
                  </a:cubicBezTo>
                  <a:cubicBezTo>
                    <a:pt x="105" y="35"/>
                    <a:pt x="101" y="38"/>
                    <a:pt x="100" y="38"/>
                  </a:cubicBezTo>
                  <a:cubicBezTo>
                    <a:pt x="95" y="36"/>
                    <a:pt x="91" y="35"/>
                    <a:pt x="86" y="34"/>
                  </a:cubicBezTo>
                  <a:cubicBezTo>
                    <a:pt x="89" y="33"/>
                    <a:pt x="91" y="31"/>
                    <a:pt x="93" y="30"/>
                  </a:cubicBezTo>
                  <a:close/>
                  <a:moveTo>
                    <a:pt x="8" y="65"/>
                  </a:moveTo>
                  <a:cubicBezTo>
                    <a:pt x="0" y="55"/>
                    <a:pt x="26" y="48"/>
                    <a:pt x="30" y="47"/>
                  </a:cubicBezTo>
                  <a:cubicBezTo>
                    <a:pt x="43" y="43"/>
                    <a:pt x="57" y="40"/>
                    <a:pt x="70" y="39"/>
                  </a:cubicBezTo>
                  <a:cubicBezTo>
                    <a:pt x="79" y="38"/>
                    <a:pt x="84" y="39"/>
                    <a:pt x="92" y="41"/>
                  </a:cubicBezTo>
                  <a:cubicBezTo>
                    <a:pt x="70" y="47"/>
                    <a:pt x="49" y="49"/>
                    <a:pt x="29" y="55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12" y="60"/>
                    <a:pt x="8" y="66"/>
                    <a:pt x="8" y="65"/>
                  </a:cubicBezTo>
                  <a:close/>
                  <a:moveTo>
                    <a:pt x="14" y="78"/>
                  </a:moveTo>
                  <a:cubicBezTo>
                    <a:pt x="13" y="79"/>
                    <a:pt x="12" y="79"/>
                    <a:pt x="11" y="80"/>
                  </a:cubicBezTo>
                  <a:cubicBezTo>
                    <a:pt x="10" y="79"/>
                    <a:pt x="8" y="77"/>
                    <a:pt x="9" y="75"/>
                  </a:cubicBezTo>
                  <a:cubicBezTo>
                    <a:pt x="10" y="76"/>
                    <a:pt x="12" y="77"/>
                    <a:pt x="14" y="78"/>
                  </a:cubicBezTo>
                  <a:close/>
                  <a:moveTo>
                    <a:pt x="18" y="95"/>
                  </a:moveTo>
                  <a:cubicBezTo>
                    <a:pt x="16" y="93"/>
                    <a:pt x="14" y="91"/>
                    <a:pt x="14" y="89"/>
                  </a:cubicBezTo>
                  <a:cubicBezTo>
                    <a:pt x="16" y="90"/>
                    <a:pt x="18" y="91"/>
                    <a:pt x="20" y="92"/>
                  </a:cubicBezTo>
                  <a:cubicBezTo>
                    <a:pt x="19" y="93"/>
                    <a:pt x="18" y="94"/>
                    <a:pt x="18" y="95"/>
                  </a:cubicBezTo>
                  <a:close/>
                  <a:moveTo>
                    <a:pt x="24" y="88"/>
                  </a:moveTo>
                  <a:cubicBezTo>
                    <a:pt x="22" y="87"/>
                    <a:pt x="19" y="86"/>
                    <a:pt x="17" y="84"/>
                  </a:cubicBezTo>
                  <a:cubicBezTo>
                    <a:pt x="18" y="83"/>
                    <a:pt x="19" y="82"/>
                    <a:pt x="21" y="82"/>
                  </a:cubicBezTo>
                  <a:cubicBezTo>
                    <a:pt x="24" y="83"/>
                    <a:pt x="27" y="84"/>
                    <a:pt x="30" y="86"/>
                  </a:cubicBezTo>
                  <a:cubicBezTo>
                    <a:pt x="28" y="86"/>
                    <a:pt x="26" y="87"/>
                    <a:pt x="24" y="88"/>
                  </a:cubicBezTo>
                  <a:close/>
                  <a:moveTo>
                    <a:pt x="83" y="73"/>
                  </a:moveTo>
                  <a:cubicBezTo>
                    <a:pt x="74" y="75"/>
                    <a:pt x="62" y="77"/>
                    <a:pt x="58" y="78"/>
                  </a:cubicBezTo>
                  <a:cubicBezTo>
                    <a:pt x="48" y="80"/>
                    <a:pt x="45" y="81"/>
                    <a:pt x="38" y="83"/>
                  </a:cubicBezTo>
                  <a:cubicBezTo>
                    <a:pt x="34" y="81"/>
                    <a:pt x="31" y="80"/>
                    <a:pt x="27" y="78"/>
                  </a:cubicBezTo>
                  <a:cubicBezTo>
                    <a:pt x="31" y="77"/>
                    <a:pt x="34" y="76"/>
                    <a:pt x="37" y="75"/>
                  </a:cubicBezTo>
                  <a:cubicBezTo>
                    <a:pt x="55" y="71"/>
                    <a:pt x="70" y="70"/>
                    <a:pt x="91" y="64"/>
                  </a:cubicBezTo>
                  <a:cubicBezTo>
                    <a:pt x="101" y="61"/>
                    <a:pt x="109" y="59"/>
                    <a:pt x="113" y="55"/>
                  </a:cubicBezTo>
                  <a:cubicBezTo>
                    <a:pt x="114" y="55"/>
                    <a:pt x="115" y="54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21" y="63"/>
                    <a:pt x="98" y="70"/>
                    <a:pt x="83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Freeform 8"/>
            <p:cNvSpPr>
              <a:spLocks noEditPoints="1"/>
            </p:cNvSpPr>
            <p:nvPr/>
          </p:nvSpPr>
          <p:spPr bwMode="auto">
            <a:xfrm>
              <a:off x="2071688" y="614363"/>
              <a:ext cx="119063" cy="195263"/>
            </a:xfrm>
            <a:custGeom>
              <a:avLst/>
              <a:gdLst>
                <a:gd name="T0" fmla="*/ 20 w 44"/>
                <a:gd name="T1" fmla="*/ 27 h 72"/>
                <a:gd name="T2" fmla="*/ 17 w 44"/>
                <a:gd name="T3" fmla="*/ 27 h 72"/>
                <a:gd name="T4" fmla="*/ 17 w 44"/>
                <a:gd name="T5" fmla="*/ 17 h 72"/>
                <a:gd name="T6" fmla="*/ 40 w 44"/>
                <a:gd name="T7" fmla="*/ 17 h 72"/>
                <a:gd name="T8" fmla="*/ 40 w 44"/>
                <a:gd name="T9" fmla="*/ 0 h 72"/>
                <a:gd name="T10" fmla="*/ 0 w 44"/>
                <a:gd name="T11" fmla="*/ 0 h 72"/>
                <a:gd name="T12" fmla="*/ 0 w 44"/>
                <a:gd name="T13" fmla="*/ 72 h 72"/>
                <a:gd name="T14" fmla="*/ 21 w 44"/>
                <a:gd name="T15" fmla="*/ 72 h 72"/>
                <a:gd name="T16" fmla="*/ 44 w 44"/>
                <a:gd name="T17" fmla="*/ 48 h 72"/>
                <a:gd name="T18" fmla="*/ 20 w 44"/>
                <a:gd name="T19" fmla="*/ 27 h 72"/>
                <a:gd name="T20" fmla="*/ 20 w 44"/>
                <a:gd name="T21" fmla="*/ 58 h 72"/>
                <a:gd name="T22" fmla="*/ 17 w 44"/>
                <a:gd name="T23" fmla="*/ 58 h 72"/>
                <a:gd name="T24" fmla="*/ 17 w 44"/>
                <a:gd name="T25" fmla="*/ 58 h 72"/>
                <a:gd name="T26" fmla="*/ 17 w 44"/>
                <a:gd name="T27" fmla="*/ 41 h 72"/>
                <a:gd name="T28" fmla="*/ 20 w 44"/>
                <a:gd name="T29" fmla="*/ 41 h 72"/>
                <a:gd name="T30" fmla="*/ 27 w 44"/>
                <a:gd name="T31" fmla="*/ 49 h 72"/>
                <a:gd name="T32" fmla="*/ 20 w 44"/>
                <a:gd name="T33" fmla="*/ 5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72">
                  <a:moveTo>
                    <a:pt x="20" y="27"/>
                  </a:moveTo>
                  <a:cubicBezTo>
                    <a:pt x="17" y="27"/>
                    <a:pt x="17" y="27"/>
                    <a:pt x="17" y="2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25" y="72"/>
                    <a:pt x="44" y="70"/>
                    <a:pt x="44" y="48"/>
                  </a:cubicBezTo>
                  <a:cubicBezTo>
                    <a:pt x="44" y="30"/>
                    <a:pt x="29" y="27"/>
                    <a:pt x="20" y="27"/>
                  </a:cubicBezTo>
                  <a:close/>
                  <a:moveTo>
                    <a:pt x="20" y="58"/>
                  </a:move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2" y="41"/>
                    <a:pt x="27" y="41"/>
                    <a:pt x="27" y="49"/>
                  </a:cubicBezTo>
                  <a:cubicBezTo>
                    <a:pt x="27" y="56"/>
                    <a:pt x="22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Freeform 9"/>
            <p:cNvSpPr>
              <a:spLocks/>
            </p:cNvSpPr>
            <p:nvPr/>
          </p:nvSpPr>
          <p:spPr bwMode="auto">
            <a:xfrm>
              <a:off x="2352676" y="614363"/>
              <a:ext cx="119063" cy="195263"/>
            </a:xfrm>
            <a:custGeom>
              <a:avLst/>
              <a:gdLst>
                <a:gd name="T0" fmla="*/ 47 w 75"/>
                <a:gd name="T1" fmla="*/ 44 h 123"/>
                <a:gd name="T2" fmla="*/ 27 w 75"/>
                <a:gd name="T3" fmla="*/ 44 h 123"/>
                <a:gd name="T4" fmla="*/ 27 w 75"/>
                <a:gd name="T5" fmla="*/ 0 h 123"/>
                <a:gd name="T6" fmla="*/ 0 w 75"/>
                <a:gd name="T7" fmla="*/ 0 h 123"/>
                <a:gd name="T8" fmla="*/ 0 w 75"/>
                <a:gd name="T9" fmla="*/ 123 h 123"/>
                <a:gd name="T10" fmla="*/ 27 w 75"/>
                <a:gd name="T11" fmla="*/ 123 h 123"/>
                <a:gd name="T12" fmla="*/ 27 w 75"/>
                <a:gd name="T13" fmla="*/ 74 h 123"/>
                <a:gd name="T14" fmla="*/ 47 w 75"/>
                <a:gd name="T15" fmla="*/ 74 h 123"/>
                <a:gd name="T16" fmla="*/ 47 w 75"/>
                <a:gd name="T17" fmla="*/ 123 h 123"/>
                <a:gd name="T18" fmla="*/ 75 w 75"/>
                <a:gd name="T19" fmla="*/ 123 h 123"/>
                <a:gd name="T20" fmla="*/ 75 w 75"/>
                <a:gd name="T21" fmla="*/ 0 h 123"/>
                <a:gd name="T22" fmla="*/ 47 w 75"/>
                <a:gd name="T23" fmla="*/ 0 h 123"/>
                <a:gd name="T24" fmla="*/ 47 w 75"/>
                <a:gd name="T25" fmla="*/ 4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" h="123">
                  <a:moveTo>
                    <a:pt x="47" y="44"/>
                  </a:moveTo>
                  <a:lnTo>
                    <a:pt x="27" y="44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7" y="123"/>
                  </a:lnTo>
                  <a:lnTo>
                    <a:pt x="27" y="74"/>
                  </a:lnTo>
                  <a:lnTo>
                    <a:pt x="47" y="74"/>
                  </a:lnTo>
                  <a:lnTo>
                    <a:pt x="47" y="123"/>
                  </a:lnTo>
                  <a:lnTo>
                    <a:pt x="75" y="123"/>
                  </a:lnTo>
                  <a:lnTo>
                    <a:pt x="75" y="0"/>
                  </a:lnTo>
                  <a:lnTo>
                    <a:pt x="47" y="0"/>
                  </a:lnTo>
                  <a:lnTo>
                    <a:pt x="47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Freeform 10"/>
            <p:cNvSpPr>
              <a:spLocks/>
            </p:cNvSpPr>
            <p:nvPr/>
          </p:nvSpPr>
          <p:spPr bwMode="auto">
            <a:xfrm>
              <a:off x="1889126" y="614363"/>
              <a:ext cx="150813" cy="195263"/>
            </a:xfrm>
            <a:custGeom>
              <a:avLst/>
              <a:gdLst>
                <a:gd name="T0" fmla="*/ 47 w 95"/>
                <a:gd name="T1" fmla="*/ 29 h 123"/>
                <a:gd name="T2" fmla="*/ 25 w 95"/>
                <a:gd name="T3" fmla="*/ 0 h 123"/>
                <a:gd name="T4" fmla="*/ 0 w 95"/>
                <a:gd name="T5" fmla="*/ 0 h 123"/>
                <a:gd name="T6" fmla="*/ 0 w 95"/>
                <a:gd name="T7" fmla="*/ 123 h 123"/>
                <a:gd name="T8" fmla="*/ 29 w 95"/>
                <a:gd name="T9" fmla="*/ 123 h 123"/>
                <a:gd name="T10" fmla="*/ 29 w 95"/>
                <a:gd name="T11" fmla="*/ 48 h 123"/>
                <a:gd name="T12" fmla="*/ 47 w 95"/>
                <a:gd name="T13" fmla="*/ 70 h 123"/>
                <a:gd name="T14" fmla="*/ 66 w 95"/>
                <a:gd name="T15" fmla="*/ 48 h 123"/>
                <a:gd name="T16" fmla="*/ 66 w 95"/>
                <a:gd name="T17" fmla="*/ 123 h 123"/>
                <a:gd name="T18" fmla="*/ 95 w 95"/>
                <a:gd name="T19" fmla="*/ 123 h 123"/>
                <a:gd name="T20" fmla="*/ 95 w 95"/>
                <a:gd name="T21" fmla="*/ 0 h 123"/>
                <a:gd name="T22" fmla="*/ 69 w 95"/>
                <a:gd name="T23" fmla="*/ 0 h 123"/>
                <a:gd name="T24" fmla="*/ 47 w 95"/>
                <a:gd name="T25" fmla="*/ 2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47" y="29"/>
                  </a:moveTo>
                  <a:lnTo>
                    <a:pt x="25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48"/>
                  </a:lnTo>
                  <a:lnTo>
                    <a:pt x="47" y="70"/>
                  </a:lnTo>
                  <a:lnTo>
                    <a:pt x="66" y="48"/>
                  </a:lnTo>
                  <a:lnTo>
                    <a:pt x="66" y="123"/>
                  </a:lnTo>
                  <a:lnTo>
                    <a:pt x="95" y="123"/>
                  </a:lnTo>
                  <a:lnTo>
                    <a:pt x="95" y="0"/>
                  </a:lnTo>
                  <a:lnTo>
                    <a:pt x="69" y="0"/>
                  </a:lnTo>
                  <a:lnTo>
                    <a:pt x="47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Freeform 11"/>
            <p:cNvSpPr>
              <a:spLocks/>
            </p:cNvSpPr>
            <p:nvPr/>
          </p:nvSpPr>
          <p:spPr bwMode="auto">
            <a:xfrm>
              <a:off x="2503488" y="614363"/>
              <a:ext cx="139700" cy="195263"/>
            </a:xfrm>
            <a:custGeom>
              <a:avLst/>
              <a:gdLst>
                <a:gd name="T0" fmla="*/ 61 w 88"/>
                <a:gd name="T1" fmla="*/ 58 h 123"/>
                <a:gd name="T2" fmla="*/ 85 w 88"/>
                <a:gd name="T3" fmla="*/ 0 h 123"/>
                <a:gd name="T4" fmla="*/ 53 w 88"/>
                <a:gd name="T5" fmla="*/ 0 h 123"/>
                <a:gd name="T6" fmla="*/ 36 w 88"/>
                <a:gd name="T7" fmla="*/ 44 h 123"/>
                <a:gd name="T8" fmla="*/ 29 w 88"/>
                <a:gd name="T9" fmla="*/ 44 h 123"/>
                <a:gd name="T10" fmla="*/ 29 w 88"/>
                <a:gd name="T11" fmla="*/ 0 h 123"/>
                <a:gd name="T12" fmla="*/ 0 w 88"/>
                <a:gd name="T13" fmla="*/ 0 h 123"/>
                <a:gd name="T14" fmla="*/ 0 w 88"/>
                <a:gd name="T15" fmla="*/ 123 h 123"/>
                <a:gd name="T16" fmla="*/ 29 w 88"/>
                <a:gd name="T17" fmla="*/ 123 h 123"/>
                <a:gd name="T18" fmla="*/ 29 w 88"/>
                <a:gd name="T19" fmla="*/ 74 h 123"/>
                <a:gd name="T20" fmla="*/ 37 w 88"/>
                <a:gd name="T21" fmla="*/ 74 h 123"/>
                <a:gd name="T22" fmla="*/ 54 w 88"/>
                <a:gd name="T23" fmla="*/ 123 h 123"/>
                <a:gd name="T24" fmla="*/ 88 w 88"/>
                <a:gd name="T25" fmla="*/ 123 h 123"/>
                <a:gd name="T26" fmla="*/ 61 w 88"/>
                <a:gd name="T27" fmla="*/ 5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61" y="58"/>
                  </a:moveTo>
                  <a:lnTo>
                    <a:pt x="85" y="0"/>
                  </a:lnTo>
                  <a:lnTo>
                    <a:pt x="53" y="0"/>
                  </a:lnTo>
                  <a:lnTo>
                    <a:pt x="36" y="44"/>
                  </a:lnTo>
                  <a:lnTo>
                    <a:pt x="29" y="44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74"/>
                  </a:lnTo>
                  <a:lnTo>
                    <a:pt x="37" y="74"/>
                  </a:lnTo>
                  <a:lnTo>
                    <a:pt x="54" y="123"/>
                  </a:lnTo>
                  <a:lnTo>
                    <a:pt x="88" y="123"/>
                  </a:lnTo>
                  <a:lnTo>
                    <a:pt x="61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Freeform 12"/>
            <p:cNvSpPr>
              <a:spLocks noEditPoints="1"/>
            </p:cNvSpPr>
            <p:nvPr/>
          </p:nvSpPr>
          <p:spPr bwMode="auto">
            <a:xfrm>
              <a:off x="2201863" y="614363"/>
              <a:ext cx="139700" cy="195263"/>
            </a:xfrm>
            <a:custGeom>
              <a:avLst/>
              <a:gdLst>
                <a:gd name="T0" fmla="*/ 25 w 88"/>
                <a:gd name="T1" fmla="*/ 0 h 123"/>
                <a:gd name="T2" fmla="*/ 0 w 88"/>
                <a:gd name="T3" fmla="*/ 123 h 123"/>
                <a:gd name="T4" fmla="*/ 30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5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5" y="0"/>
                  </a:moveTo>
                  <a:lnTo>
                    <a:pt x="0" y="123"/>
                  </a:lnTo>
                  <a:lnTo>
                    <a:pt x="30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5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Freeform 13"/>
            <p:cNvSpPr>
              <a:spLocks/>
            </p:cNvSpPr>
            <p:nvPr/>
          </p:nvSpPr>
          <p:spPr bwMode="auto">
            <a:xfrm>
              <a:off x="1306513" y="614363"/>
              <a:ext cx="107950" cy="206375"/>
            </a:xfrm>
            <a:custGeom>
              <a:avLst/>
              <a:gdLst>
                <a:gd name="T0" fmla="*/ 28 w 40"/>
                <a:gd name="T1" fmla="*/ 37 h 76"/>
                <a:gd name="T2" fmla="*/ 28 w 40"/>
                <a:gd name="T3" fmla="*/ 36 h 76"/>
                <a:gd name="T4" fmla="*/ 39 w 40"/>
                <a:gd name="T5" fmla="*/ 19 h 76"/>
                <a:gd name="T6" fmla="*/ 18 w 40"/>
                <a:gd name="T7" fmla="*/ 0 h 76"/>
                <a:gd name="T8" fmla="*/ 2 w 40"/>
                <a:gd name="T9" fmla="*/ 2 h 76"/>
                <a:gd name="T10" fmla="*/ 2 w 40"/>
                <a:gd name="T11" fmla="*/ 18 h 76"/>
                <a:gd name="T12" fmla="*/ 12 w 40"/>
                <a:gd name="T13" fmla="*/ 16 h 76"/>
                <a:gd name="T14" fmla="*/ 20 w 40"/>
                <a:gd name="T15" fmla="*/ 22 h 76"/>
                <a:gd name="T16" fmla="*/ 12 w 40"/>
                <a:gd name="T17" fmla="*/ 30 h 76"/>
                <a:gd name="T18" fmla="*/ 4 w 40"/>
                <a:gd name="T19" fmla="*/ 30 h 76"/>
                <a:gd name="T20" fmla="*/ 4 w 40"/>
                <a:gd name="T21" fmla="*/ 45 h 76"/>
                <a:gd name="T22" fmla="*/ 11 w 40"/>
                <a:gd name="T23" fmla="*/ 45 h 76"/>
                <a:gd name="T24" fmla="*/ 20 w 40"/>
                <a:gd name="T25" fmla="*/ 52 h 76"/>
                <a:gd name="T26" fmla="*/ 12 w 40"/>
                <a:gd name="T27" fmla="*/ 59 h 76"/>
                <a:gd name="T28" fmla="*/ 0 w 40"/>
                <a:gd name="T29" fmla="*/ 57 h 76"/>
                <a:gd name="T30" fmla="*/ 0 w 40"/>
                <a:gd name="T31" fmla="*/ 72 h 76"/>
                <a:gd name="T32" fmla="*/ 17 w 40"/>
                <a:gd name="T33" fmla="*/ 76 h 76"/>
                <a:gd name="T34" fmla="*/ 40 w 40"/>
                <a:gd name="T35" fmla="*/ 55 h 76"/>
                <a:gd name="T36" fmla="*/ 28 w 40"/>
                <a:gd name="T37" fmla="*/ 3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76">
                  <a:moveTo>
                    <a:pt x="28" y="37"/>
                  </a:moveTo>
                  <a:cubicBezTo>
                    <a:pt x="28" y="36"/>
                    <a:pt x="28" y="36"/>
                    <a:pt x="28" y="36"/>
                  </a:cubicBezTo>
                  <a:cubicBezTo>
                    <a:pt x="33" y="34"/>
                    <a:pt x="39" y="28"/>
                    <a:pt x="39" y="19"/>
                  </a:cubicBezTo>
                  <a:cubicBezTo>
                    <a:pt x="39" y="10"/>
                    <a:pt x="32" y="0"/>
                    <a:pt x="18" y="0"/>
                  </a:cubicBezTo>
                  <a:cubicBezTo>
                    <a:pt x="12" y="0"/>
                    <a:pt x="8" y="0"/>
                    <a:pt x="2" y="2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6"/>
                    <a:pt x="10" y="16"/>
                    <a:pt x="12" y="16"/>
                  </a:cubicBezTo>
                  <a:cubicBezTo>
                    <a:pt x="14" y="16"/>
                    <a:pt x="20" y="16"/>
                    <a:pt x="20" y="22"/>
                  </a:cubicBezTo>
                  <a:cubicBezTo>
                    <a:pt x="20" y="28"/>
                    <a:pt x="15" y="30"/>
                    <a:pt x="12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7" y="45"/>
                    <a:pt x="20" y="48"/>
                    <a:pt x="20" y="52"/>
                  </a:cubicBezTo>
                  <a:cubicBezTo>
                    <a:pt x="20" y="55"/>
                    <a:pt x="18" y="59"/>
                    <a:pt x="12" y="59"/>
                  </a:cubicBezTo>
                  <a:cubicBezTo>
                    <a:pt x="9" y="59"/>
                    <a:pt x="5" y="59"/>
                    <a:pt x="0" y="5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" y="75"/>
                    <a:pt x="10" y="76"/>
                    <a:pt x="17" y="76"/>
                  </a:cubicBezTo>
                  <a:cubicBezTo>
                    <a:pt x="30" y="76"/>
                    <a:pt x="40" y="68"/>
                    <a:pt x="40" y="55"/>
                  </a:cubicBezTo>
                  <a:cubicBezTo>
                    <a:pt x="40" y="43"/>
                    <a:pt x="33" y="39"/>
                    <a:pt x="2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Freeform 14"/>
            <p:cNvSpPr>
              <a:spLocks noEditPoints="1"/>
            </p:cNvSpPr>
            <p:nvPr/>
          </p:nvSpPr>
          <p:spPr bwMode="auto">
            <a:xfrm>
              <a:off x="1727201" y="614363"/>
              <a:ext cx="150813" cy="206375"/>
            </a:xfrm>
            <a:custGeom>
              <a:avLst/>
              <a:gdLst>
                <a:gd name="T0" fmla="*/ 28 w 56"/>
                <a:gd name="T1" fmla="*/ 0 h 76"/>
                <a:gd name="T2" fmla="*/ 0 w 56"/>
                <a:gd name="T3" fmla="*/ 38 h 76"/>
                <a:gd name="T4" fmla="*/ 28 w 56"/>
                <a:gd name="T5" fmla="*/ 76 h 76"/>
                <a:gd name="T6" fmla="*/ 56 w 56"/>
                <a:gd name="T7" fmla="*/ 38 h 76"/>
                <a:gd name="T8" fmla="*/ 28 w 56"/>
                <a:gd name="T9" fmla="*/ 0 h 76"/>
                <a:gd name="T10" fmla="*/ 28 w 56"/>
                <a:gd name="T11" fmla="*/ 58 h 76"/>
                <a:gd name="T12" fmla="*/ 19 w 56"/>
                <a:gd name="T13" fmla="*/ 38 h 76"/>
                <a:gd name="T14" fmla="*/ 28 w 56"/>
                <a:gd name="T15" fmla="*/ 18 h 76"/>
                <a:gd name="T16" fmla="*/ 37 w 56"/>
                <a:gd name="T17" fmla="*/ 38 h 76"/>
                <a:gd name="T18" fmla="*/ 28 w 56"/>
                <a:gd name="T19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76">
                  <a:moveTo>
                    <a:pt x="28" y="0"/>
                  </a:moveTo>
                  <a:cubicBezTo>
                    <a:pt x="7" y="0"/>
                    <a:pt x="0" y="19"/>
                    <a:pt x="0" y="38"/>
                  </a:cubicBezTo>
                  <a:cubicBezTo>
                    <a:pt x="0" y="57"/>
                    <a:pt x="7" y="76"/>
                    <a:pt x="28" y="76"/>
                  </a:cubicBezTo>
                  <a:cubicBezTo>
                    <a:pt x="49" y="76"/>
                    <a:pt x="56" y="57"/>
                    <a:pt x="56" y="38"/>
                  </a:cubicBezTo>
                  <a:cubicBezTo>
                    <a:pt x="56" y="19"/>
                    <a:pt x="49" y="0"/>
                    <a:pt x="28" y="0"/>
                  </a:cubicBezTo>
                  <a:close/>
                  <a:moveTo>
                    <a:pt x="28" y="58"/>
                  </a:moveTo>
                  <a:cubicBezTo>
                    <a:pt x="22" y="58"/>
                    <a:pt x="19" y="51"/>
                    <a:pt x="19" y="38"/>
                  </a:cubicBezTo>
                  <a:cubicBezTo>
                    <a:pt x="19" y="25"/>
                    <a:pt x="22" y="18"/>
                    <a:pt x="28" y="18"/>
                  </a:cubicBezTo>
                  <a:cubicBezTo>
                    <a:pt x="34" y="18"/>
                    <a:pt x="37" y="25"/>
                    <a:pt x="37" y="38"/>
                  </a:cubicBezTo>
                  <a:cubicBezTo>
                    <a:pt x="37" y="51"/>
                    <a:pt x="34" y="58"/>
                    <a:pt x="28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Freeform 15"/>
            <p:cNvSpPr>
              <a:spLocks/>
            </p:cNvSpPr>
            <p:nvPr/>
          </p:nvSpPr>
          <p:spPr bwMode="auto">
            <a:xfrm>
              <a:off x="1436688" y="614363"/>
              <a:ext cx="128588" cy="195263"/>
            </a:xfrm>
            <a:custGeom>
              <a:avLst/>
              <a:gdLst>
                <a:gd name="T0" fmla="*/ 0 w 81"/>
                <a:gd name="T1" fmla="*/ 123 h 123"/>
                <a:gd name="T2" fmla="*/ 30 w 81"/>
                <a:gd name="T3" fmla="*/ 123 h 123"/>
                <a:gd name="T4" fmla="*/ 30 w 81"/>
                <a:gd name="T5" fmla="*/ 29 h 123"/>
                <a:gd name="T6" fmla="*/ 51 w 81"/>
                <a:gd name="T7" fmla="*/ 29 h 123"/>
                <a:gd name="T8" fmla="*/ 51 w 81"/>
                <a:gd name="T9" fmla="*/ 123 h 123"/>
                <a:gd name="T10" fmla="*/ 81 w 81"/>
                <a:gd name="T11" fmla="*/ 123 h 123"/>
                <a:gd name="T12" fmla="*/ 81 w 81"/>
                <a:gd name="T13" fmla="*/ 0 h 123"/>
                <a:gd name="T14" fmla="*/ 0 w 81"/>
                <a:gd name="T15" fmla="*/ 0 h 123"/>
                <a:gd name="T16" fmla="*/ 0 w 81"/>
                <a:gd name="T1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123">
                  <a:moveTo>
                    <a:pt x="0" y="123"/>
                  </a:moveTo>
                  <a:lnTo>
                    <a:pt x="30" y="123"/>
                  </a:lnTo>
                  <a:lnTo>
                    <a:pt x="30" y="29"/>
                  </a:lnTo>
                  <a:lnTo>
                    <a:pt x="51" y="29"/>
                  </a:lnTo>
                  <a:lnTo>
                    <a:pt x="51" y="123"/>
                  </a:lnTo>
                  <a:lnTo>
                    <a:pt x="81" y="123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Freeform 16"/>
            <p:cNvSpPr>
              <a:spLocks noEditPoints="1"/>
            </p:cNvSpPr>
            <p:nvPr/>
          </p:nvSpPr>
          <p:spPr bwMode="auto">
            <a:xfrm>
              <a:off x="1155701" y="614363"/>
              <a:ext cx="139700" cy="195263"/>
            </a:xfrm>
            <a:custGeom>
              <a:avLst/>
              <a:gdLst>
                <a:gd name="T0" fmla="*/ 26 w 88"/>
                <a:gd name="T1" fmla="*/ 0 h 123"/>
                <a:gd name="T2" fmla="*/ 0 w 88"/>
                <a:gd name="T3" fmla="*/ 123 h 123"/>
                <a:gd name="T4" fmla="*/ 31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6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6" y="0"/>
                  </a:moveTo>
                  <a:lnTo>
                    <a:pt x="0" y="123"/>
                  </a:lnTo>
                  <a:lnTo>
                    <a:pt x="31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6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Freeform 17"/>
            <p:cNvSpPr>
              <a:spLocks noEditPoints="1"/>
            </p:cNvSpPr>
            <p:nvPr/>
          </p:nvSpPr>
          <p:spPr bwMode="auto">
            <a:xfrm>
              <a:off x="1587501" y="614363"/>
              <a:ext cx="117475" cy="195263"/>
            </a:xfrm>
            <a:custGeom>
              <a:avLst/>
              <a:gdLst>
                <a:gd name="T0" fmla="*/ 22 w 44"/>
                <a:gd name="T1" fmla="*/ 0 h 72"/>
                <a:gd name="T2" fmla="*/ 0 w 44"/>
                <a:gd name="T3" fmla="*/ 0 h 72"/>
                <a:gd name="T4" fmla="*/ 0 w 44"/>
                <a:gd name="T5" fmla="*/ 72 h 72"/>
                <a:gd name="T6" fmla="*/ 17 w 44"/>
                <a:gd name="T7" fmla="*/ 72 h 72"/>
                <a:gd name="T8" fmla="*/ 17 w 44"/>
                <a:gd name="T9" fmla="*/ 48 h 72"/>
                <a:gd name="T10" fmla="*/ 22 w 44"/>
                <a:gd name="T11" fmla="*/ 48 h 72"/>
                <a:gd name="T12" fmla="*/ 44 w 44"/>
                <a:gd name="T13" fmla="*/ 24 h 72"/>
                <a:gd name="T14" fmla="*/ 22 w 44"/>
                <a:gd name="T15" fmla="*/ 0 h 72"/>
                <a:gd name="T16" fmla="*/ 21 w 44"/>
                <a:gd name="T17" fmla="*/ 32 h 72"/>
                <a:gd name="T18" fmla="*/ 17 w 44"/>
                <a:gd name="T19" fmla="*/ 32 h 72"/>
                <a:gd name="T20" fmla="*/ 17 w 44"/>
                <a:gd name="T21" fmla="*/ 16 h 72"/>
                <a:gd name="T22" fmla="*/ 21 w 44"/>
                <a:gd name="T23" fmla="*/ 16 h 72"/>
                <a:gd name="T24" fmla="*/ 27 w 44"/>
                <a:gd name="T25" fmla="*/ 24 h 72"/>
                <a:gd name="T26" fmla="*/ 21 w 44"/>
                <a:gd name="T27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72">
                  <a:moveTo>
                    <a:pt x="2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39" y="48"/>
                    <a:pt x="44" y="33"/>
                    <a:pt x="44" y="24"/>
                  </a:cubicBezTo>
                  <a:cubicBezTo>
                    <a:pt x="44" y="15"/>
                    <a:pt x="38" y="0"/>
                    <a:pt x="22" y="0"/>
                  </a:cubicBezTo>
                  <a:close/>
                  <a:moveTo>
                    <a:pt x="21" y="32"/>
                  </a:moveTo>
                  <a:cubicBezTo>
                    <a:pt x="17" y="32"/>
                    <a:pt x="17" y="32"/>
                    <a:pt x="17" y="32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5" y="16"/>
                    <a:pt x="27" y="18"/>
                    <a:pt x="27" y="24"/>
                  </a:cubicBezTo>
                  <a:cubicBezTo>
                    <a:pt x="27" y="32"/>
                    <a:pt x="23" y="32"/>
                    <a:pt x="2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879593"/>
              </p:ext>
            </p:extLst>
          </p:nvPr>
        </p:nvGraphicFramePr>
        <p:xfrm>
          <a:off x="415474" y="1210202"/>
          <a:ext cx="5650631" cy="54023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1572">
                  <a:extLst>
                    <a:ext uri="{9D8B030D-6E8A-4147-A177-3AD203B41FA5}">
                      <a16:colId xmlns:a16="http://schemas.microsoft.com/office/drawing/2014/main" val="2158684818"/>
                    </a:ext>
                  </a:extLst>
                </a:gridCol>
                <a:gridCol w="1349816">
                  <a:extLst>
                    <a:ext uri="{9D8B030D-6E8A-4147-A177-3AD203B41FA5}">
                      <a16:colId xmlns:a16="http://schemas.microsoft.com/office/drawing/2014/main" val="2355617015"/>
                    </a:ext>
                  </a:extLst>
                </a:gridCol>
                <a:gridCol w="491230">
                  <a:extLst>
                    <a:ext uri="{9D8B030D-6E8A-4147-A177-3AD203B41FA5}">
                      <a16:colId xmlns:a16="http://schemas.microsoft.com/office/drawing/2014/main" val="3855326911"/>
                    </a:ext>
                  </a:extLst>
                </a:gridCol>
                <a:gridCol w="2068013">
                  <a:extLst>
                    <a:ext uri="{9D8B030D-6E8A-4147-A177-3AD203B41FA5}">
                      <a16:colId xmlns:a16="http://schemas.microsoft.com/office/drawing/2014/main" val="1580874468"/>
                    </a:ext>
                  </a:extLst>
                </a:gridCol>
              </a:tblGrid>
              <a:tr h="952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Ставка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</a:t>
                      </a:r>
                      <a:r>
                        <a:rPr lang="en-US" sz="3200" b="1" kern="1200" baseline="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</a:t>
                      </a:r>
                      <a:r>
                        <a:rPr lang="ru-RU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ru-RU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годовых</a:t>
                      </a:r>
                      <a:endParaRPr lang="ru-RU" sz="1100" kern="1200" dirty="0" smtClean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+ 0,3 п. п. для всех заемщиков за исключением зарплатных клиентов Банка ГПБ (АО) или приобретающих квартиру у компаний - Партнеров Банка ГПБ (АО)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en-US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kern="1200" dirty="0" err="1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при отсутствии личного и титульного страхования. Титульное страхование за исключением: приобретение квартир в строящихся жилых домах и юридического лица (первичного собственника). </a:t>
                      </a:r>
                      <a:endParaRPr lang="en-US" sz="800" kern="1200" dirty="0" smtClean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 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 </a:t>
                      </a:r>
                      <a:r>
                        <a:rPr lang="ru-RU" sz="800" kern="1200" dirty="0" err="1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применяется для всех категорий заемщиков в случаях, если размер первоначального взноса менее 20%. </a:t>
                      </a:r>
                      <a:endParaRPr lang="en-US" sz="800" kern="1200" dirty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5579690"/>
                  </a:ext>
                </a:extLst>
              </a:tr>
              <a:tr h="3506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Ставки для Москвы и МО и Санкт-Петербурга и ЛО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9,2% при сумме кредита от 10 млн. руб.</a:t>
                      </a:r>
                      <a:r>
                        <a:rPr lang="en-US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800" kern="1200" dirty="0" smtClean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 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 сумме кредита от 6 до 9,99  млн. руб.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9,7% при сумме до</a:t>
                      </a:r>
                      <a:r>
                        <a:rPr lang="ru-RU" sz="800" kern="1200" baseline="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5,99 млн. руб.</a:t>
                      </a:r>
                      <a:endParaRPr lang="en-US" sz="800" kern="1200" dirty="0" smtClean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6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Ставки для</a:t>
                      </a:r>
                      <a:r>
                        <a:rPr lang="ru-RU" sz="800" kern="1200" baseline="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регионов (кроме 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Москвы и МО и Санкт-Петербурга и ЛО)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9,2% сумме кредита от </a:t>
                      </a:r>
                      <a:r>
                        <a:rPr lang="en-US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млн. руб.</a:t>
                      </a:r>
                      <a:r>
                        <a:rPr lang="en-US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800" kern="1200" dirty="0" smtClean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5% при сумме кредита от 3 млн. руб. до 4,99 млн. руб.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9,7% при сумме кредита до 2,99 млн.</a:t>
                      </a:r>
                      <a:r>
                        <a:rPr lang="ru-RU" sz="800" kern="1200" baseline="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руб.</a:t>
                      </a:r>
                      <a:endParaRPr lang="ru-RU" sz="800" kern="1200" dirty="0" smtClean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жилья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Bef>
                          <a:spcPts val="91"/>
                        </a:spcBef>
                        <a:buClr>
                          <a:srgbClr val="1CB7EB"/>
                        </a:buClr>
                        <a:buSzPct val="150000"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Строящиеся и готовые новостройки. Вторичный рынок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589529"/>
                  </a:ext>
                </a:extLst>
              </a:tr>
              <a:tr h="358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кредита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6 млн руб. - г. Москва и МО, г. Санкт-Петербург и ЛО;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3 млн руб. - Все субъекты РФ,</a:t>
                      </a:r>
                      <a:r>
                        <a:rPr lang="ru-RU" sz="800" kern="1200" baseline="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кроме </a:t>
                      </a:r>
                      <a:r>
                        <a:rPr lang="ru-RU" sz="8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г. Москва и МО, г. Санкт-Петербург и ЛО;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kern="1200" dirty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536948"/>
                  </a:ext>
                </a:extLst>
              </a:tr>
              <a:tr h="403747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условия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Первоначальный взнос</a:t>
                      </a:r>
                      <a:endParaRPr lang="ru-RU" sz="800" kern="1200" dirty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ct val="20000"/>
                        </a:spcBef>
                        <a:buClr>
                          <a:srgbClr val="1F497D"/>
                        </a:buClr>
                        <a:defRPr/>
                      </a:pP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en-US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от стоимости жилья</a:t>
                      </a:r>
                      <a:r>
                        <a:rPr lang="en-US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 </a:t>
                      </a: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800" kern="1200" baseline="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зависимости от категории заемщика)</a:t>
                      </a:r>
                      <a:endParaRPr lang="ru-RU" sz="800" kern="1200" dirty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044095"/>
                  </a:ext>
                </a:extLst>
              </a:tr>
              <a:tr h="3504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Срок принятия решения</a:t>
                      </a:r>
                      <a:endParaRPr lang="ru-RU" sz="800" kern="1200" dirty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>
                        <a:buClr>
                          <a:srgbClr val="1F497D"/>
                        </a:buClr>
                        <a:defRPr/>
                      </a:pP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1 дня</a:t>
                      </a:r>
                      <a:endParaRPr lang="en-US" sz="800" kern="1200" dirty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558826"/>
                  </a:ext>
                </a:extLst>
              </a:tr>
              <a:tr h="403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Сумма кредита</a:t>
                      </a:r>
                      <a:endParaRPr lang="ru-RU" sz="800" kern="1200" dirty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buClr>
                          <a:srgbClr val="1F497D"/>
                        </a:buClr>
                        <a:defRPr/>
                      </a:pP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60 млн руб. </a:t>
                      </a:r>
                      <a:endParaRPr lang="ru-RU" sz="800" kern="1200" dirty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623080"/>
                  </a:ext>
                </a:extLst>
              </a:tr>
              <a:tr h="5029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0F417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Срок кредитования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 1 года</a:t>
                      </a:r>
                      <a:r>
                        <a:rPr lang="ru-RU" sz="800" kern="1200" baseline="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30 лет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198810"/>
                  </a:ext>
                </a:extLst>
              </a:tr>
            </a:tbl>
          </a:graphicData>
        </a:graphic>
      </p:graphicFrame>
      <p:sp>
        <p:nvSpPr>
          <p:cNvPr id="88" name="Прямоугольник 87"/>
          <p:cNvSpPr/>
          <p:nvPr/>
        </p:nvSpPr>
        <p:spPr>
          <a:xfrm>
            <a:off x="1437" y="6549308"/>
            <a:ext cx="80901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29502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700" dirty="0" smtClean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Данное </a:t>
            </a:r>
            <a:r>
              <a:rPr lang="ru-RU" altLang="ru-RU" sz="700" dirty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 не является офертой. Условия кредитования для конкретного заемщика определяются Банком  в индивидуальном порядке и могут отличаться от указанных условий. Подробности на сайте </a:t>
            </a:r>
            <a:r>
              <a:rPr lang="en-US" altLang="ru-RU" sz="700" dirty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www.gazprombank.ru</a:t>
            </a:r>
            <a:endParaRPr lang="ru-RU" altLang="ru-RU" sz="700" dirty="0">
              <a:solidFill>
                <a:srgbClr val="7779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829502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solidFill>
                <a:srgbClr val="77797B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1717598" y="306751"/>
            <a:ext cx="4488802" cy="7088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3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ИПОТЕКА.</a:t>
            </a:r>
            <a:endParaRPr lang="ru-RU" sz="2200" b="1" dirty="0">
              <a:solidFill>
                <a:srgbClr val="0326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3000"/>
              </a:lnSpc>
            </a:pP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200" b="1" dirty="0" smtClean="0">
                <a:solidFill>
                  <a:srgbClr val="00AE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НОВОСЕЛЫ</a:t>
            </a:r>
            <a:endParaRPr lang="ru-RU" sz="2200" b="1" dirty="0">
              <a:solidFill>
                <a:srgbClr val="00AEE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25634F70-8166-0045-9830-D9DE8792246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332" y="2113109"/>
            <a:ext cx="4528668" cy="474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99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7281352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Slide" r:id="rId5" imgW="353" imgH="318" progId="TCLayout.ActiveDocument.1">
                  <p:embed/>
                </p:oleObj>
              </mc:Choice>
              <mc:Fallback>
                <p:oleObj name="think-cell Slide" r:id="rId5" imgW="353" imgH="31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25634F70-8166-0045-9830-D9DE8792246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3332" y="2113109"/>
            <a:ext cx="4528668" cy="4744891"/>
          </a:xfrm>
          <a:prstGeom prst="rect">
            <a:avLst/>
          </a:prstGeom>
        </p:spPr>
      </p:pic>
      <p:grpSp>
        <p:nvGrpSpPr>
          <p:cNvPr id="73" name="Группа 72"/>
          <p:cNvGrpSpPr/>
          <p:nvPr/>
        </p:nvGrpSpPr>
        <p:grpSpPr>
          <a:xfrm>
            <a:off x="439660" y="306751"/>
            <a:ext cx="2155825" cy="458788"/>
            <a:chOff x="487363" y="482600"/>
            <a:chExt cx="2155825" cy="458788"/>
          </a:xfrm>
          <a:solidFill>
            <a:schemeClr val="accent6">
              <a:lumMod val="50000"/>
            </a:schemeClr>
          </a:solidFill>
        </p:grpSpPr>
        <p:sp>
          <p:nvSpPr>
            <p:cNvPr id="74" name="Freeform 5"/>
            <p:cNvSpPr>
              <a:spLocks noEditPoints="1"/>
            </p:cNvSpPr>
            <p:nvPr/>
          </p:nvSpPr>
          <p:spPr bwMode="auto">
            <a:xfrm>
              <a:off x="487363" y="482600"/>
              <a:ext cx="452438" cy="458788"/>
            </a:xfrm>
            <a:custGeom>
              <a:avLst/>
              <a:gdLst>
                <a:gd name="T0" fmla="*/ 84 w 168"/>
                <a:gd name="T1" fmla="*/ 0 h 168"/>
                <a:gd name="T2" fmla="*/ 0 w 168"/>
                <a:gd name="T3" fmla="*/ 84 h 168"/>
                <a:gd name="T4" fmla="*/ 84 w 168"/>
                <a:gd name="T5" fmla="*/ 168 h 168"/>
                <a:gd name="T6" fmla="*/ 168 w 168"/>
                <a:gd name="T7" fmla="*/ 84 h 168"/>
                <a:gd name="T8" fmla="*/ 84 w 168"/>
                <a:gd name="T9" fmla="*/ 0 h 168"/>
                <a:gd name="T10" fmla="*/ 84 w 168"/>
                <a:gd name="T11" fmla="*/ 164 h 168"/>
                <a:gd name="T12" fmla="*/ 4 w 168"/>
                <a:gd name="T13" fmla="*/ 84 h 168"/>
                <a:gd name="T14" fmla="*/ 84 w 168"/>
                <a:gd name="T15" fmla="*/ 4 h 168"/>
                <a:gd name="T16" fmla="*/ 164 w 168"/>
                <a:gd name="T17" fmla="*/ 84 h 168"/>
                <a:gd name="T18" fmla="*/ 84 w 168"/>
                <a:gd name="T19" fmla="*/ 16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8" h="168">
                  <a:moveTo>
                    <a:pt x="84" y="0"/>
                  </a:moveTo>
                  <a:cubicBezTo>
                    <a:pt x="38" y="0"/>
                    <a:pt x="0" y="38"/>
                    <a:pt x="0" y="84"/>
                  </a:cubicBezTo>
                  <a:cubicBezTo>
                    <a:pt x="0" y="130"/>
                    <a:pt x="38" y="168"/>
                    <a:pt x="84" y="168"/>
                  </a:cubicBezTo>
                  <a:cubicBezTo>
                    <a:pt x="130" y="168"/>
                    <a:pt x="168" y="130"/>
                    <a:pt x="168" y="84"/>
                  </a:cubicBezTo>
                  <a:cubicBezTo>
                    <a:pt x="168" y="38"/>
                    <a:pt x="130" y="0"/>
                    <a:pt x="84" y="0"/>
                  </a:cubicBezTo>
                  <a:close/>
                  <a:moveTo>
                    <a:pt x="84" y="164"/>
                  </a:moveTo>
                  <a:cubicBezTo>
                    <a:pt x="40" y="164"/>
                    <a:pt x="4" y="128"/>
                    <a:pt x="4" y="84"/>
                  </a:cubicBezTo>
                  <a:cubicBezTo>
                    <a:pt x="4" y="40"/>
                    <a:pt x="40" y="4"/>
                    <a:pt x="84" y="4"/>
                  </a:cubicBezTo>
                  <a:cubicBezTo>
                    <a:pt x="128" y="4"/>
                    <a:pt x="164" y="40"/>
                    <a:pt x="164" y="84"/>
                  </a:cubicBezTo>
                  <a:cubicBezTo>
                    <a:pt x="164" y="128"/>
                    <a:pt x="128" y="164"/>
                    <a:pt x="84" y="16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5" name="Freeform 6"/>
            <p:cNvSpPr>
              <a:spLocks/>
            </p:cNvSpPr>
            <p:nvPr/>
          </p:nvSpPr>
          <p:spPr bwMode="auto">
            <a:xfrm>
              <a:off x="1069976" y="614363"/>
              <a:ext cx="96838" cy="195263"/>
            </a:xfrm>
            <a:custGeom>
              <a:avLst/>
              <a:gdLst>
                <a:gd name="T0" fmla="*/ 61 w 61"/>
                <a:gd name="T1" fmla="*/ 0 h 123"/>
                <a:gd name="T2" fmla="*/ 0 w 61"/>
                <a:gd name="T3" fmla="*/ 0 h 123"/>
                <a:gd name="T4" fmla="*/ 0 w 61"/>
                <a:gd name="T5" fmla="*/ 123 h 123"/>
                <a:gd name="T6" fmla="*/ 30 w 61"/>
                <a:gd name="T7" fmla="*/ 123 h 123"/>
                <a:gd name="T8" fmla="*/ 30 w 61"/>
                <a:gd name="T9" fmla="*/ 31 h 123"/>
                <a:gd name="T10" fmla="*/ 61 w 61"/>
                <a:gd name="T11" fmla="*/ 31 h 123"/>
                <a:gd name="T12" fmla="*/ 61 w 61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123">
                  <a:moveTo>
                    <a:pt x="61" y="0"/>
                  </a:moveTo>
                  <a:lnTo>
                    <a:pt x="0" y="0"/>
                  </a:lnTo>
                  <a:lnTo>
                    <a:pt x="0" y="123"/>
                  </a:lnTo>
                  <a:lnTo>
                    <a:pt x="30" y="123"/>
                  </a:lnTo>
                  <a:lnTo>
                    <a:pt x="30" y="31"/>
                  </a:lnTo>
                  <a:lnTo>
                    <a:pt x="61" y="31"/>
                  </a:lnTo>
                  <a:lnTo>
                    <a:pt x="6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6" name="Freeform 7"/>
            <p:cNvSpPr>
              <a:spLocks noEditPoints="1"/>
            </p:cNvSpPr>
            <p:nvPr/>
          </p:nvSpPr>
          <p:spPr bwMode="auto">
            <a:xfrm>
              <a:off x="545307" y="541338"/>
              <a:ext cx="336550" cy="341313"/>
            </a:xfrm>
            <a:custGeom>
              <a:avLst/>
              <a:gdLst>
                <a:gd name="T0" fmla="*/ 113 w 125"/>
                <a:gd name="T1" fmla="*/ 27 h 125"/>
                <a:gd name="T2" fmla="*/ 99 w 125"/>
                <a:gd name="T3" fmla="*/ 12 h 125"/>
                <a:gd name="T4" fmla="*/ 35 w 125"/>
                <a:gd name="T5" fmla="*/ 6 h 125"/>
                <a:gd name="T6" fmla="*/ 85 w 125"/>
                <a:gd name="T7" fmla="*/ 8 h 125"/>
                <a:gd name="T8" fmla="*/ 62 w 125"/>
                <a:gd name="T9" fmla="*/ 10 h 125"/>
                <a:gd name="T10" fmla="*/ 11 w 125"/>
                <a:gd name="T11" fmla="*/ 26 h 125"/>
                <a:gd name="T12" fmla="*/ 93 w 125"/>
                <a:gd name="T13" fmla="*/ 18 h 125"/>
                <a:gd name="T14" fmla="*/ 4 w 125"/>
                <a:gd name="T15" fmla="*/ 39 h 125"/>
                <a:gd name="T16" fmla="*/ 84 w 125"/>
                <a:gd name="T17" fmla="*/ 28 h 125"/>
                <a:gd name="T18" fmla="*/ 27 w 125"/>
                <a:gd name="T19" fmla="*/ 41 h 125"/>
                <a:gd name="T20" fmla="*/ 0 w 125"/>
                <a:gd name="T21" fmla="*/ 61 h 125"/>
                <a:gd name="T22" fmla="*/ 3 w 125"/>
                <a:gd name="T23" fmla="*/ 70 h 125"/>
                <a:gd name="T24" fmla="*/ 8 w 125"/>
                <a:gd name="T25" fmla="*/ 84 h 125"/>
                <a:gd name="T26" fmla="*/ 8 w 125"/>
                <a:gd name="T27" fmla="*/ 93 h 125"/>
                <a:gd name="T28" fmla="*/ 22 w 125"/>
                <a:gd name="T29" fmla="*/ 109 h 125"/>
                <a:gd name="T30" fmla="*/ 88 w 125"/>
                <a:gd name="T31" fmla="*/ 118 h 125"/>
                <a:gd name="T32" fmla="*/ 59 w 125"/>
                <a:gd name="T33" fmla="*/ 120 h 125"/>
                <a:gd name="T34" fmla="*/ 27 w 125"/>
                <a:gd name="T35" fmla="*/ 106 h 125"/>
                <a:gd name="T36" fmla="*/ 107 w 125"/>
                <a:gd name="T37" fmla="*/ 105 h 125"/>
                <a:gd name="T38" fmla="*/ 27 w 125"/>
                <a:gd name="T39" fmla="*/ 95 h 125"/>
                <a:gd name="T40" fmla="*/ 79 w 125"/>
                <a:gd name="T41" fmla="*/ 104 h 125"/>
                <a:gd name="T42" fmla="*/ 116 w 125"/>
                <a:gd name="T43" fmla="*/ 92 h 125"/>
                <a:gd name="T44" fmla="*/ 32 w 125"/>
                <a:gd name="T45" fmla="*/ 92 h 125"/>
                <a:gd name="T46" fmla="*/ 69 w 125"/>
                <a:gd name="T47" fmla="*/ 94 h 125"/>
                <a:gd name="T48" fmla="*/ 122 w 125"/>
                <a:gd name="T49" fmla="*/ 78 h 125"/>
                <a:gd name="T50" fmla="*/ 51 w 125"/>
                <a:gd name="T51" fmla="*/ 87 h 125"/>
                <a:gd name="T52" fmla="*/ 118 w 125"/>
                <a:gd name="T53" fmla="*/ 67 h 125"/>
                <a:gd name="T54" fmla="*/ 120 w 125"/>
                <a:gd name="T55" fmla="*/ 49 h 125"/>
                <a:gd name="T56" fmla="*/ 119 w 125"/>
                <a:gd name="T57" fmla="*/ 37 h 125"/>
                <a:gd name="T58" fmla="*/ 112 w 125"/>
                <a:gd name="T59" fmla="*/ 38 h 125"/>
                <a:gd name="T60" fmla="*/ 109 w 125"/>
                <a:gd name="T61" fmla="*/ 41 h 125"/>
                <a:gd name="T62" fmla="*/ 110 w 125"/>
                <a:gd name="T63" fmla="*/ 48 h 125"/>
                <a:gd name="T64" fmla="*/ 62 w 125"/>
                <a:gd name="T65" fmla="*/ 62 h 125"/>
                <a:gd name="T66" fmla="*/ 19 w 125"/>
                <a:gd name="T67" fmla="*/ 74 h 125"/>
                <a:gd name="T68" fmla="*/ 42 w 125"/>
                <a:gd name="T69" fmla="*/ 59 h 125"/>
                <a:gd name="T70" fmla="*/ 103 w 125"/>
                <a:gd name="T71" fmla="*/ 45 h 125"/>
                <a:gd name="T72" fmla="*/ 100 w 125"/>
                <a:gd name="T73" fmla="*/ 22 h 125"/>
                <a:gd name="T74" fmla="*/ 107 w 125"/>
                <a:gd name="T75" fmla="*/ 29 h 125"/>
                <a:gd name="T76" fmla="*/ 100 w 125"/>
                <a:gd name="T77" fmla="*/ 22 h 125"/>
                <a:gd name="T78" fmla="*/ 105 w 125"/>
                <a:gd name="T79" fmla="*/ 34 h 125"/>
                <a:gd name="T80" fmla="*/ 86 w 125"/>
                <a:gd name="T81" fmla="*/ 34 h 125"/>
                <a:gd name="T82" fmla="*/ 8 w 125"/>
                <a:gd name="T83" fmla="*/ 65 h 125"/>
                <a:gd name="T84" fmla="*/ 70 w 125"/>
                <a:gd name="T85" fmla="*/ 39 h 125"/>
                <a:gd name="T86" fmla="*/ 29 w 125"/>
                <a:gd name="T87" fmla="*/ 55 h 125"/>
                <a:gd name="T88" fmla="*/ 8 w 125"/>
                <a:gd name="T89" fmla="*/ 65 h 125"/>
                <a:gd name="T90" fmla="*/ 11 w 125"/>
                <a:gd name="T91" fmla="*/ 80 h 125"/>
                <a:gd name="T92" fmla="*/ 14 w 125"/>
                <a:gd name="T93" fmla="*/ 78 h 125"/>
                <a:gd name="T94" fmla="*/ 14 w 125"/>
                <a:gd name="T95" fmla="*/ 89 h 125"/>
                <a:gd name="T96" fmla="*/ 18 w 125"/>
                <a:gd name="T97" fmla="*/ 95 h 125"/>
                <a:gd name="T98" fmla="*/ 17 w 125"/>
                <a:gd name="T99" fmla="*/ 84 h 125"/>
                <a:gd name="T100" fmla="*/ 30 w 125"/>
                <a:gd name="T101" fmla="*/ 86 h 125"/>
                <a:gd name="T102" fmla="*/ 83 w 125"/>
                <a:gd name="T103" fmla="*/ 73 h 125"/>
                <a:gd name="T104" fmla="*/ 38 w 125"/>
                <a:gd name="T105" fmla="*/ 83 h 125"/>
                <a:gd name="T106" fmla="*/ 37 w 125"/>
                <a:gd name="T107" fmla="*/ 75 h 125"/>
                <a:gd name="T108" fmla="*/ 113 w 125"/>
                <a:gd name="T109" fmla="*/ 55 h 125"/>
                <a:gd name="T110" fmla="*/ 115 w 125"/>
                <a:gd name="T111" fmla="*/ 5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5" h="125">
                  <a:moveTo>
                    <a:pt x="114" y="33"/>
                  </a:moveTo>
                  <a:cubicBezTo>
                    <a:pt x="115" y="30"/>
                    <a:pt x="114" y="28"/>
                    <a:pt x="113" y="27"/>
                  </a:cubicBezTo>
                  <a:cubicBezTo>
                    <a:pt x="111" y="23"/>
                    <a:pt x="108" y="20"/>
                    <a:pt x="101" y="17"/>
                  </a:cubicBezTo>
                  <a:cubicBezTo>
                    <a:pt x="101" y="15"/>
                    <a:pt x="100" y="14"/>
                    <a:pt x="99" y="12"/>
                  </a:cubicBezTo>
                  <a:cubicBezTo>
                    <a:pt x="91" y="4"/>
                    <a:pt x="77" y="0"/>
                    <a:pt x="66" y="0"/>
                  </a:cubicBezTo>
                  <a:cubicBezTo>
                    <a:pt x="53" y="0"/>
                    <a:pt x="41" y="3"/>
                    <a:pt x="35" y="6"/>
                  </a:cubicBezTo>
                  <a:cubicBezTo>
                    <a:pt x="31" y="7"/>
                    <a:pt x="29" y="9"/>
                    <a:pt x="26" y="11"/>
                  </a:cubicBezTo>
                  <a:cubicBezTo>
                    <a:pt x="47" y="2"/>
                    <a:pt x="72" y="2"/>
                    <a:pt x="85" y="8"/>
                  </a:cubicBezTo>
                  <a:cubicBezTo>
                    <a:pt x="89" y="10"/>
                    <a:pt x="92" y="11"/>
                    <a:pt x="94" y="14"/>
                  </a:cubicBezTo>
                  <a:cubicBezTo>
                    <a:pt x="80" y="10"/>
                    <a:pt x="74" y="9"/>
                    <a:pt x="62" y="10"/>
                  </a:cubicBezTo>
                  <a:cubicBezTo>
                    <a:pt x="45" y="10"/>
                    <a:pt x="23" y="16"/>
                    <a:pt x="15" y="21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23" y="19"/>
                    <a:pt x="46" y="14"/>
                    <a:pt x="59" y="14"/>
                  </a:cubicBezTo>
                  <a:cubicBezTo>
                    <a:pt x="73" y="14"/>
                    <a:pt x="83" y="15"/>
                    <a:pt x="93" y="18"/>
                  </a:cubicBezTo>
                  <a:cubicBezTo>
                    <a:pt x="93" y="21"/>
                    <a:pt x="92" y="22"/>
                    <a:pt x="89" y="24"/>
                  </a:cubicBezTo>
                  <a:cubicBezTo>
                    <a:pt x="49" y="17"/>
                    <a:pt x="26" y="25"/>
                    <a:pt x="4" y="39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27" y="27"/>
                    <a:pt x="56" y="23"/>
                    <a:pt x="84" y="28"/>
                  </a:cubicBezTo>
                  <a:cubicBezTo>
                    <a:pt x="74" y="31"/>
                    <a:pt x="62" y="32"/>
                    <a:pt x="52" y="34"/>
                  </a:cubicBezTo>
                  <a:cubicBezTo>
                    <a:pt x="43" y="36"/>
                    <a:pt x="38" y="37"/>
                    <a:pt x="27" y="41"/>
                  </a:cubicBezTo>
                  <a:cubicBezTo>
                    <a:pt x="15" y="44"/>
                    <a:pt x="8" y="48"/>
                    <a:pt x="4" y="53"/>
                  </a:cubicBezTo>
                  <a:cubicBezTo>
                    <a:pt x="2" y="56"/>
                    <a:pt x="0" y="58"/>
                    <a:pt x="0" y="61"/>
                  </a:cubicBezTo>
                  <a:cubicBezTo>
                    <a:pt x="0" y="63"/>
                    <a:pt x="0" y="65"/>
                    <a:pt x="1" y="66"/>
                  </a:cubicBezTo>
                  <a:cubicBezTo>
                    <a:pt x="1" y="68"/>
                    <a:pt x="2" y="69"/>
                    <a:pt x="3" y="70"/>
                  </a:cubicBezTo>
                  <a:cubicBezTo>
                    <a:pt x="2" y="73"/>
                    <a:pt x="1" y="76"/>
                    <a:pt x="3" y="79"/>
                  </a:cubicBezTo>
                  <a:cubicBezTo>
                    <a:pt x="4" y="81"/>
                    <a:pt x="6" y="83"/>
                    <a:pt x="8" y="84"/>
                  </a:cubicBezTo>
                  <a:cubicBezTo>
                    <a:pt x="8" y="85"/>
                    <a:pt x="8" y="86"/>
                    <a:pt x="7" y="86"/>
                  </a:cubicBezTo>
                  <a:cubicBezTo>
                    <a:pt x="7" y="88"/>
                    <a:pt x="7" y="91"/>
                    <a:pt x="8" y="93"/>
                  </a:cubicBezTo>
                  <a:cubicBezTo>
                    <a:pt x="11" y="97"/>
                    <a:pt x="13" y="99"/>
                    <a:pt x="18" y="101"/>
                  </a:cubicBezTo>
                  <a:cubicBezTo>
                    <a:pt x="19" y="104"/>
                    <a:pt x="20" y="107"/>
                    <a:pt x="22" y="109"/>
                  </a:cubicBezTo>
                  <a:cubicBezTo>
                    <a:pt x="27" y="114"/>
                    <a:pt x="38" y="123"/>
                    <a:pt x="58" y="124"/>
                  </a:cubicBezTo>
                  <a:cubicBezTo>
                    <a:pt x="73" y="125"/>
                    <a:pt x="84" y="120"/>
                    <a:pt x="88" y="118"/>
                  </a:cubicBezTo>
                  <a:cubicBezTo>
                    <a:pt x="93" y="116"/>
                    <a:pt x="93" y="116"/>
                    <a:pt x="93" y="116"/>
                  </a:cubicBezTo>
                  <a:cubicBezTo>
                    <a:pt x="84" y="119"/>
                    <a:pt x="70" y="121"/>
                    <a:pt x="59" y="120"/>
                  </a:cubicBezTo>
                  <a:cubicBezTo>
                    <a:pt x="42" y="119"/>
                    <a:pt x="27" y="108"/>
                    <a:pt x="25" y="105"/>
                  </a:cubicBezTo>
                  <a:cubicBezTo>
                    <a:pt x="26" y="105"/>
                    <a:pt x="27" y="105"/>
                    <a:pt x="27" y="106"/>
                  </a:cubicBezTo>
                  <a:cubicBezTo>
                    <a:pt x="47" y="115"/>
                    <a:pt x="72" y="120"/>
                    <a:pt x="105" y="107"/>
                  </a:cubicBezTo>
                  <a:cubicBezTo>
                    <a:pt x="107" y="105"/>
                    <a:pt x="107" y="105"/>
                    <a:pt x="107" y="105"/>
                  </a:cubicBezTo>
                  <a:cubicBezTo>
                    <a:pt x="78" y="114"/>
                    <a:pt x="52" y="113"/>
                    <a:pt x="25" y="99"/>
                  </a:cubicBezTo>
                  <a:cubicBezTo>
                    <a:pt x="25" y="97"/>
                    <a:pt x="26" y="96"/>
                    <a:pt x="27" y="95"/>
                  </a:cubicBezTo>
                  <a:cubicBezTo>
                    <a:pt x="34" y="98"/>
                    <a:pt x="41" y="101"/>
                    <a:pt x="49" y="103"/>
                  </a:cubicBezTo>
                  <a:cubicBezTo>
                    <a:pt x="58" y="105"/>
                    <a:pt x="69" y="105"/>
                    <a:pt x="79" y="104"/>
                  </a:cubicBezTo>
                  <a:cubicBezTo>
                    <a:pt x="88" y="104"/>
                    <a:pt x="106" y="100"/>
                    <a:pt x="114" y="95"/>
                  </a:cubicBezTo>
                  <a:cubicBezTo>
                    <a:pt x="115" y="94"/>
                    <a:pt x="115" y="93"/>
                    <a:pt x="116" y="92"/>
                  </a:cubicBezTo>
                  <a:cubicBezTo>
                    <a:pt x="99" y="98"/>
                    <a:pt x="80" y="101"/>
                    <a:pt x="68" y="100"/>
                  </a:cubicBezTo>
                  <a:cubicBezTo>
                    <a:pt x="56" y="100"/>
                    <a:pt x="46" y="98"/>
                    <a:pt x="32" y="92"/>
                  </a:cubicBezTo>
                  <a:cubicBezTo>
                    <a:pt x="34" y="91"/>
                    <a:pt x="37" y="90"/>
                    <a:pt x="40" y="89"/>
                  </a:cubicBezTo>
                  <a:cubicBezTo>
                    <a:pt x="49" y="92"/>
                    <a:pt x="58" y="94"/>
                    <a:pt x="69" y="94"/>
                  </a:cubicBezTo>
                  <a:cubicBezTo>
                    <a:pt x="80" y="95"/>
                    <a:pt x="105" y="91"/>
                    <a:pt x="121" y="81"/>
                  </a:cubicBezTo>
                  <a:cubicBezTo>
                    <a:pt x="122" y="80"/>
                    <a:pt x="122" y="78"/>
                    <a:pt x="122" y="78"/>
                  </a:cubicBezTo>
                  <a:cubicBezTo>
                    <a:pt x="122" y="78"/>
                    <a:pt x="100" y="90"/>
                    <a:pt x="75" y="90"/>
                  </a:cubicBezTo>
                  <a:cubicBezTo>
                    <a:pt x="63" y="90"/>
                    <a:pt x="56" y="88"/>
                    <a:pt x="51" y="87"/>
                  </a:cubicBezTo>
                  <a:cubicBezTo>
                    <a:pt x="63" y="85"/>
                    <a:pt x="77" y="83"/>
                    <a:pt x="94" y="79"/>
                  </a:cubicBezTo>
                  <a:cubicBezTo>
                    <a:pt x="103" y="77"/>
                    <a:pt x="113" y="72"/>
                    <a:pt x="118" y="67"/>
                  </a:cubicBezTo>
                  <a:cubicBezTo>
                    <a:pt x="122" y="64"/>
                    <a:pt x="125" y="59"/>
                    <a:pt x="124" y="54"/>
                  </a:cubicBezTo>
                  <a:cubicBezTo>
                    <a:pt x="124" y="53"/>
                    <a:pt x="122" y="50"/>
                    <a:pt x="120" y="49"/>
                  </a:cubicBezTo>
                  <a:cubicBezTo>
                    <a:pt x="122" y="46"/>
                    <a:pt x="122" y="44"/>
                    <a:pt x="121" y="42"/>
                  </a:cubicBezTo>
                  <a:cubicBezTo>
                    <a:pt x="121" y="40"/>
                    <a:pt x="120" y="39"/>
                    <a:pt x="119" y="37"/>
                  </a:cubicBezTo>
                  <a:cubicBezTo>
                    <a:pt x="118" y="36"/>
                    <a:pt x="117" y="34"/>
                    <a:pt x="114" y="33"/>
                  </a:cubicBezTo>
                  <a:close/>
                  <a:moveTo>
                    <a:pt x="112" y="38"/>
                  </a:moveTo>
                  <a:cubicBezTo>
                    <a:pt x="115" y="40"/>
                    <a:pt x="115" y="42"/>
                    <a:pt x="114" y="44"/>
                  </a:cubicBezTo>
                  <a:cubicBezTo>
                    <a:pt x="112" y="43"/>
                    <a:pt x="111" y="42"/>
                    <a:pt x="109" y="41"/>
                  </a:cubicBezTo>
                  <a:cubicBezTo>
                    <a:pt x="110" y="40"/>
                    <a:pt x="111" y="39"/>
                    <a:pt x="112" y="38"/>
                  </a:cubicBezTo>
                  <a:close/>
                  <a:moveTo>
                    <a:pt x="110" y="48"/>
                  </a:moveTo>
                  <a:cubicBezTo>
                    <a:pt x="108" y="50"/>
                    <a:pt x="105" y="52"/>
                    <a:pt x="101" y="53"/>
                  </a:cubicBezTo>
                  <a:cubicBezTo>
                    <a:pt x="91" y="57"/>
                    <a:pt x="72" y="61"/>
                    <a:pt x="62" y="62"/>
                  </a:cubicBezTo>
                  <a:cubicBezTo>
                    <a:pt x="52" y="64"/>
                    <a:pt x="44" y="65"/>
                    <a:pt x="33" y="68"/>
                  </a:cubicBezTo>
                  <a:cubicBezTo>
                    <a:pt x="26" y="70"/>
                    <a:pt x="22" y="72"/>
                    <a:pt x="19" y="74"/>
                  </a:cubicBezTo>
                  <a:cubicBezTo>
                    <a:pt x="17" y="73"/>
                    <a:pt x="15" y="72"/>
                    <a:pt x="13" y="70"/>
                  </a:cubicBezTo>
                  <a:cubicBezTo>
                    <a:pt x="21" y="64"/>
                    <a:pt x="36" y="60"/>
                    <a:pt x="42" y="59"/>
                  </a:cubicBezTo>
                  <a:cubicBezTo>
                    <a:pt x="60" y="55"/>
                    <a:pt x="77" y="53"/>
                    <a:pt x="84" y="51"/>
                  </a:cubicBezTo>
                  <a:cubicBezTo>
                    <a:pt x="93" y="49"/>
                    <a:pt x="98" y="47"/>
                    <a:pt x="103" y="45"/>
                  </a:cubicBezTo>
                  <a:cubicBezTo>
                    <a:pt x="103" y="44"/>
                    <a:pt x="109" y="48"/>
                    <a:pt x="110" y="48"/>
                  </a:cubicBezTo>
                  <a:close/>
                  <a:moveTo>
                    <a:pt x="100" y="22"/>
                  </a:moveTo>
                  <a:cubicBezTo>
                    <a:pt x="100" y="22"/>
                    <a:pt x="100" y="22"/>
                    <a:pt x="100" y="22"/>
                  </a:cubicBezTo>
                  <a:cubicBezTo>
                    <a:pt x="103" y="23"/>
                    <a:pt x="106" y="26"/>
                    <a:pt x="107" y="29"/>
                  </a:cubicBezTo>
                  <a:cubicBezTo>
                    <a:pt x="104" y="28"/>
                    <a:pt x="101" y="26"/>
                    <a:pt x="98" y="26"/>
                  </a:cubicBezTo>
                  <a:cubicBezTo>
                    <a:pt x="99" y="25"/>
                    <a:pt x="100" y="23"/>
                    <a:pt x="100" y="22"/>
                  </a:cubicBezTo>
                  <a:close/>
                  <a:moveTo>
                    <a:pt x="93" y="30"/>
                  </a:moveTo>
                  <a:cubicBezTo>
                    <a:pt x="97" y="31"/>
                    <a:pt x="101" y="32"/>
                    <a:pt x="105" y="34"/>
                  </a:cubicBezTo>
                  <a:cubicBezTo>
                    <a:pt x="105" y="35"/>
                    <a:pt x="101" y="38"/>
                    <a:pt x="100" y="38"/>
                  </a:cubicBezTo>
                  <a:cubicBezTo>
                    <a:pt x="95" y="36"/>
                    <a:pt x="91" y="35"/>
                    <a:pt x="86" y="34"/>
                  </a:cubicBezTo>
                  <a:cubicBezTo>
                    <a:pt x="89" y="33"/>
                    <a:pt x="91" y="31"/>
                    <a:pt x="93" y="30"/>
                  </a:cubicBezTo>
                  <a:close/>
                  <a:moveTo>
                    <a:pt x="8" y="65"/>
                  </a:moveTo>
                  <a:cubicBezTo>
                    <a:pt x="0" y="55"/>
                    <a:pt x="26" y="48"/>
                    <a:pt x="30" y="47"/>
                  </a:cubicBezTo>
                  <a:cubicBezTo>
                    <a:pt x="43" y="43"/>
                    <a:pt x="57" y="40"/>
                    <a:pt x="70" y="39"/>
                  </a:cubicBezTo>
                  <a:cubicBezTo>
                    <a:pt x="79" y="38"/>
                    <a:pt x="84" y="39"/>
                    <a:pt x="92" y="41"/>
                  </a:cubicBezTo>
                  <a:cubicBezTo>
                    <a:pt x="70" y="47"/>
                    <a:pt x="49" y="49"/>
                    <a:pt x="29" y="55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12" y="60"/>
                    <a:pt x="8" y="66"/>
                    <a:pt x="8" y="65"/>
                  </a:cubicBezTo>
                  <a:close/>
                  <a:moveTo>
                    <a:pt x="14" y="78"/>
                  </a:moveTo>
                  <a:cubicBezTo>
                    <a:pt x="13" y="79"/>
                    <a:pt x="12" y="79"/>
                    <a:pt x="11" y="80"/>
                  </a:cubicBezTo>
                  <a:cubicBezTo>
                    <a:pt x="10" y="79"/>
                    <a:pt x="8" y="77"/>
                    <a:pt x="9" y="75"/>
                  </a:cubicBezTo>
                  <a:cubicBezTo>
                    <a:pt x="10" y="76"/>
                    <a:pt x="12" y="77"/>
                    <a:pt x="14" y="78"/>
                  </a:cubicBezTo>
                  <a:close/>
                  <a:moveTo>
                    <a:pt x="18" y="95"/>
                  </a:moveTo>
                  <a:cubicBezTo>
                    <a:pt x="16" y="93"/>
                    <a:pt x="14" y="91"/>
                    <a:pt x="14" y="89"/>
                  </a:cubicBezTo>
                  <a:cubicBezTo>
                    <a:pt x="16" y="90"/>
                    <a:pt x="18" y="91"/>
                    <a:pt x="20" y="92"/>
                  </a:cubicBezTo>
                  <a:cubicBezTo>
                    <a:pt x="19" y="93"/>
                    <a:pt x="18" y="94"/>
                    <a:pt x="18" y="95"/>
                  </a:cubicBezTo>
                  <a:close/>
                  <a:moveTo>
                    <a:pt x="24" y="88"/>
                  </a:moveTo>
                  <a:cubicBezTo>
                    <a:pt x="22" y="87"/>
                    <a:pt x="19" y="86"/>
                    <a:pt x="17" y="84"/>
                  </a:cubicBezTo>
                  <a:cubicBezTo>
                    <a:pt x="18" y="83"/>
                    <a:pt x="19" y="82"/>
                    <a:pt x="21" y="82"/>
                  </a:cubicBezTo>
                  <a:cubicBezTo>
                    <a:pt x="24" y="83"/>
                    <a:pt x="27" y="84"/>
                    <a:pt x="30" y="86"/>
                  </a:cubicBezTo>
                  <a:cubicBezTo>
                    <a:pt x="28" y="86"/>
                    <a:pt x="26" y="87"/>
                    <a:pt x="24" y="88"/>
                  </a:cubicBezTo>
                  <a:close/>
                  <a:moveTo>
                    <a:pt x="83" y="73"/>
                  </a:moveTo>
                  <a:cubicBezTo>
                    <a:pt x="74" y="75"/>
                    <a:pt x="62" y="77"/>
                    <a:pt x="58" y="78"/>
                  </a:cubicBezTo>
                  <a:cubicBezTo>
                    <a:pt x="48" y="80"/>
                    <a:pt x="45" y="81"/>
                    <a:pt x="38" y="83"/>
                  </a:cubicBezTo>
                  <a:cubicBezTo>
                    <a:pt x="34" y="81"/>
                    <a:pt x="31" y="80"/>
                    <a:pt x="27" y="78"/>
                  </a:cubicBezTo>
                  <a:cubicBezTo>
                    <a:pt x="31" y="77"/>
                    <a:pt x="34" y="76"/>
                    <a:pt x="37" y="75"/>
                  </a:cubicBezTo>
                  <a:cubicBezTo>
                    <a:pt x="55" y="71"/>
                    <a:pt x="70" y="70"/>
                    <a:pt x="91" y="64"/>
                  </a:cubicBezTo>
                  <a:cubicBezTo>
                    <a:pt x="101" y="61"/>
                    <a:pt x="109" y="59"/>
                    <a:pt x="113" y="55"/>
                  </a:cubicBezTo>
                  <a:cubicBezTo>
                    <a:pt x="114" y="55"/>
                    <a:pt x="115" y="54"/>
                    <a:pt x="115" y="53"/>
                  </a:cubicBezTo>
                  <a:cubicBezTo>
                    <a:pt x="115" y="53"/>
                    <a:pt x="115" y="53"/>
                    <a:pt x="115" y="53"/>
                  </a:cubicBezTo>
                  <a:cubicBezTo>
                    <a:pt x="121" y="63"/>
                    <a:pt x="98" y="70"/>
                    <a:pt x="83" y="7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7" name="Freeform 8"/>
            <p:cNvSpPr>
              <a:spLocks noEditPoints="1"/>
            </p:cNvSpPr>
            <p:nvPr/>
          </p:nvSpPr>
          <p:spPr bwMode="auto">
            <a:xfrm>
              <a:off x="2071688" y="614363"/>
              <a:ext cx="119063" cy="195263"/>
            </a:xfrm>
            <a:custGeom>
              <a:avLst/>
              <a:gdLst>
                <a:gd name="T0" fmla="*/ 20 w 44"/>
                <a:gd name="T1" fmla="*/ 27 h 72"/>
                <a:gd name="T2" fmla="*/ 17 w 44"/>
                <a:gd name="T3" fmla="*/ 27 h 72"/>
                <a:gd name="T4" fmla="*/ 17 w 44"/>
                <a:gd name="T5" fmla="*/ 17 h 72"/>
                <a:gd name="T6" fmla="*/ 40 w 44"/>
                <a:gd name="T7" fmla="*/ 17 h 72"/>
                <a:gd name="T8" fmla="*/ 40 w 44"/>
                <a:gd name="T9" fmla="*/ 0 h 72"/>
                <a:gd name="T10" fmla="*/ 0 w 44"/>
                <a:gd name="T11" fmla="*/ 0 h 72"/>
                <a:gd name="T12" fmla="*/ 0 w 44"/>
                <a:gd name="T13" fmla="*/ 72 h 72"/>
                <a:gd name="T14" fmla="*/ 21 w 44"/>
                <a:gd name="T15" fmla="*/ 72 h 72"/>
                <a:gd name="T16" fmla="*/ 44 w 44"/>
                <a:gd name="T17" fmla="*/ 48 h 72"/>
                <a:gd name="T18" fmla="*/ 20 w 44"/>
                <a:gd name="T19" fmla="*/ 27 h 72"/>
                <a:gd name="T20" fmla="*/ 20 w 44"/>
                <a:gd name="T21" fmla="*/ 58 h 72"/>
                <a:gd name="T22" fmla="*/ 17 w 44"/>
                <a:gd name="T23" fmla="*/ 58 h 72"/>
                <a:gd name="T24" fmla="*/ 17 w 44"/>
                <a:gd name="T25" fmla="*/ 58 h 72"/>
                <a:gd name="T26" fmla="*/ 17 w 44"/>
                <a:gd name="T27" fmla="*/ 41 h 72"/>
                <a:gd name="T28" fmla="*/ 20 w 44"/>
                <a:gd name="T29" fmla="*/ 41 h 72"/>
                <a:gd name="T30" fmla="*/ 27 w 44"/>
                <a:gd name="T31" fmla="*/ 49 h 72"/>
                <a:gd name="T32" fmla="*/ 20 w 44"/>
                <a:gd name="T33" fmla="*/ 5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72">
                  <a:moveTo>
                    <a:pt x="20" y="27"/>
                  </a:moveTo>
                  <a:cubicBezTo>
                    <a:pt x="17" y="27"/>
                    <a:pt x="17" y="27"/>
                    <a:pt x="17" y="2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25" y="72"/>
                    <a:pt x="44" y="70"/>
                    <a:pt x="44" y="48"/>
                  </a:cubicBezTo>
                  <a:cubicBezTo>
                    <a:pt x="44" y="30"/>
                    <a:pt x="29" y="27"/>
                    <a:pt x="20" y="27"/>
                  </a:cubicBezTo>
                  <a:close/>
                  <a:moveTo>
                    <a:pt x="20" y="58"/>
                  </a:moveTo>
                  <a:cubicBezTo>
                    <a:pt x="17" y="58"/>
                    <a:pt x="17" y="58"/>
                    <a:pt x="17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7" y="41"/>
                    <a:pt x="17" y="41"/>
                    <a:pt x="17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2" y="41"/>
                    <a:pt x="27" y="41"/>
                    <a:pt x="27" y="49"/>
                  </a:cubicBezTo>
                  <a:cubicBezTo>
                    <a:pt x="27" y="56"/>
                    <a:pt x="22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8" name="Freeform 9"/>
            <p:cNvSpPr>
              <a:spLocks/>
            </p:cNvSpPr>
            <p:nvPr/>
          </p:nvSpPr>
          <p:spPr bwMode="auto">
            <a:xfrm>
              <a:off x="2352676" y="614363"/>
              <a:ext cx="119063" cy="195263"/>
            </a:xfrm>
            <a:custGeom>
              <a:avLst/>
              <a:gdLst>
                <a:gd name="T0" fmla="*/ 47 w 75"/>
                <a:gd name="T1" fmla="*/ 44 h 123"/>
                <a:gd name="T2" fmla="*/ 27 w 75"/>
                <a:gd name="T3" fmla="*/ 44 h 123"/>
                <a:gd name="T4" fmla="*/ 27 w 75"/>
                <a:gd name="T5" fmla="*/ 0 h 123"/>
                <a:gd name="T6" fmla="*/ 0 w 75"/>
                <a:gd name="T7" fmla="*/ 0 h 123"/>
                <a:gd name="T8" fmla="*/ 0 w 75"/>
                <a:gd name="T9" fmla="*/ 123 h 123"/>
                <a:gd name="T10" fmla="*/ 27 w 75"/>
                <a:gd name="T11" fmla="*/ 123 h 123"/>
                <a:gd name="T12" fmla="*/ 27 w 75"/>
                <a:gd name="T13" fmla="*/ 74 h 123"/>
                <a:gd name="T14" fmla="*/ 47 w 75"/>
                <a:gd name="T15" fmla="*/ 74 h 123"/>
                <a:gd name="T16" fmla="*/ 47 w 75"/>
                <a:gd name="T17" fmla="*/ 123 h 123"/>
                <a:gd name="T18" fmla="*/ 75 w 75"/>
                <a:gd name="T19" fmla="*/ 123 h 123"/>
                <a:gd name="T20" fmla="*/ 75 w 75"/>
                <a:gd name="T21" fmla="*/ 0 h 123"/>
                <a:gd name="T22" fmla="*/ 47 w 75"/>
                <a:gd name="T23" fmla="*/ 0 h 123"/>
                <a:gd name="T24" fmla="*/ 47 w 75"/>
                <a:gd name="T25" fmla="*/ 4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5" h="123">
                  <a:moveTo>
                    <a:pt x="47" y="44"/>
                  </a:moveTo>
                  <a:lnTo>
                    <a:pt x="27" y="44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7" y="123"/>
                  </a:lnTo>
                  <a:lnTo>
                    <a:pt x="27" y="74"/>
                  </a:lnTo>
                  <a:lnTo>
                    <a:pt x="47" y="74"/>
                  </a:lnTo>
                  <a:lnTo>
                    <a:pt x="47" y="123"/>
                  </a:lnTo>
                  <a:lnTo>
                    <a:pt x="75" y="123"/>
                  </a:lnTo>
                  <a:lnTo>
                    <a:pt x="75" y="0"/>
                  </a:lnTo>
                  <a:lnTo>
                    <a:pt x="47" y="0"/>
                  </a:lnTo>
                  <a:lnTo>
                    <a:pt x="47" y="4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9" name="Freeform 10"/>
            <p:cNvSpPr>
              <a:spLocks/>
            </p:cNvSpPr>
            <p:nvPr/>
          </p:nvSpPr>
          <p:spPr bwMode="auto">
            <a:xfrm>
              <a:off x="1889126" y="614363"/>
              <a:ext cx="150813" cy="195263"/>
            </a:xfrm>
            <a:custGeom>
              <a:avLst/>
              <a:gdLst>
                <a:gd name="T0" fmla="*/ 47 w 95"/>
                <a:gd name="T1" fmla="*/ 29 h 123"/>
                <a:gd name="T2" fmla="*/ 25 w 95"/>
                <a:gd name="T3" fmla="*/ 0 h 123"/>
                <a:gd name="T4" fmla="*/ 0 w 95"/>
                <a:gd name="T5" fmla="*/ 0 h 123"/>
                <a:gd name="T6" fmla="*/ 0 w 95"/>
                <a:gd name="T7" fmla="*/ 123 h 123"/>
                <a:gd name="T8" fmla="*/ 29 w 95"/>
                <a:gd name="T9" fmla="*/ 123 h 123"/>
                <a:gd name="T10" fmla="*/ 29 w 95"/>
                <a:gd name="T11" fmla="*/ 48 h 123"/>
                <a:gd name="T12" fmla="*/ 47 w 95"/>
                <a:gd name="T13" fmla="*/ 70 h 123"/>
                <a:gd name="T14" fmla="*/ 66 w 95"/>
                <a:gd name="T15" fmla="*/ 48 h 123"/>
                <a:gd name="T16" fmla="*/ 66 w 95"/>
                <a:gd name="T17" fmla="*/ 123 h 123"/>
                <a:gd name="T18" fmla="*/ 95 w 95"/>
                <a:gd name="T19" fmla="*/ 123 h 123"/>
                <a:gd name="T20" fmla="*/ 95 w 95"/>
                <a:gd name="T21" fmla="*/ 0 h 123"/>
                <a:gd name="T22" fmla="*/ 69 w 95"/>
                <a:gd name="T23" fmla="*/ 0 h 123"/>
                <a:gd name="T24" fmla="*/ 47 w 95"/>
                <a:gd name="T25" fmla="*/ 2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47" y="29"/>
                  </a:moveTo>
                  <a:lnTo>
                    <a:pt x="25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48"/>
                  </a:lnTo>
                  <a:lnTo>
                    <a:pt x="47" y="70"/>
                  </a:lnTo>
                  <a:lnTo>
                    <a:pt x="66" y="48"/>
                  </a:lnTo>
                  <a:lnTo>
                    <a:pt x="66" y="123"/>
                  </a:lnTo>
                  <a:lnTo>
                    <a:pt x="95" y="123"/>
                  </a:lnTo>
                  <a:lnTo>
                    <a:pt x="95" y="0"/>
                  </a:lnTo>
                  <a:lnTo>
                    <a:pt x="69" y="0"/>
                  </a:lnTo>
                  <a:lnTo>
                    <a:pt x="47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0" name="Freeform 11"/>
            <p:cNvSpPr>
              <a:spLocks/>
            </p:cNvSpPr>
            <p:nvPr/>
          </p:nvSpPr>
          <p:spPr bwMode="auto">
            <a:xfrm>
              <a:off x="2503488" y="614363"/>
              <a:ext cx="139700" cy="195263"/>
            </a:xfrm>
            <a:custGeom>
              <a:avLst/>
              <a:gdLst>
                <a:gd name="T0" fmla="*/ 61 w 88"/>
                <a:gd name="T1" fmla="*/ 58 h 123"/>
                <a:gd name="T2" fmla="*/ 85 w 88"/>
                <a:gd name="T3" fmla="*/ 0 h 123"/>
                <a:gd name="T4" fmla="*/ 53 w 88"/>
                <a:gd name="T5" fmla="*/ 0 h 123"/>
                <a:gd name="T6" fmla="*/ 36 w 88"/>
                <a:gd name="T7" fmla="*/ 44 h 123"/>
                <a:gd name="T8" fmla="*/ 29 w 88"/>
                <a:gd name="T9" fmla="*/ 44 h 123"/>
                <a:gd name="T10" fmla="*/ 29 w 88"/>
                <a:gd name="T11" fmla="*/ 0 h 123"/>
                <a:gd name="T12" fmla="*/ 0 w 88"/>
                <a:gd name="T13" fmla="*/ 0 h 123"/>
                <a:gd name="T14" fmla="*/ 0 w 88"/>
                <a:gd name="T15" fmla="*/ 123 h 123"/>
                <a:gd name="T16" fmla="*/ 29 w 88"/>
                <a:gd name="T17" fmla="*/ 123 h 123"/>
                <a:gd name="T18" fmla="*/ 29 w 88"/>
                <a:gd name="T19" fmla="*/ 74 h 123"/>
                <a:gd name="T20" fmla="*/ 37 w 88"/>
                <a:gd name="T21" fmla="*/ 74 h 123"/>
                <a:gd name="T22" fmla="*/ 54 w 88"/>
                <a:gd name="T23" fmla="*/ 123 h 123"/>
                <a:gd name="T24" fmla="*/ 88 w 88"/>
                <a:gd name="T25" fmla="*/ 123 h 123"/>
                <a:gd name="T26" fmla="*/ 61 w 88"/>
                <a:gd name="T27" fmla="*/ 5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61" y="58"/>
                  </a:moveTo>
                  <a:lnTo>
                    <a:pt x="85" y="0"/>
                  </a:lnTo>
                  <a:lnTo>
                    <a:pt x="53" y="0"/>
                  </a:lnTo>
                  <a:lnTo>
                    <a:pt x="36" y="44"/>
                  </a:lnTo>
                  <a:lnTo>
                    <a:pt x="29" y="44"/>
                  </a:lnTo>
                  <a:lnTo>
                    <a:pt x="29" y="0"/>
                  </a:lnTo>
                  <a:lnTo>
                    <a:pt x="0" y="0"/>
                  </a:lnTo>
                  <a:lnTo>
                    <a:pt x="0" y="123"/>
                  </a:lnTo>
                  <a:lnTo>
                    <a:pt x="29" y="123"/>
                  </a:lnTo>
                  <a:lnTo>
                    <a:pt x="29" y="74"/>
                  </a:lnTo>
                  <a:lnTo>
                    <a:pt x="37" y="74"/>
                  </a:lnTo>
                  <a:lnTo>
                    <a:pt x="54" y="123"/>
                  </a:lnTo>
                  <a:lnTo>
                    <a:pt x="88" y="123"/>
                  </a:lnTo>
                  <a:lnTo>
                    <a:pt x="61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1" name="Freeform 12"/>
            <p:cNvSpPr>
              <a:spLocks noEditPoints="1"/>
            </p:cNvSpPr>
            <p:nvPr/>
          </p:nvSpPr>
          <p:spPr bwMode="auto">
            <a:xfrm>
              <a:off x="2201863" y="614363"/>
              <a:ext cx="139700" cy="195263"/>
            </a:xfrm>
            <a:custGeom>
              <a:avLst/>
              <a:gdLst>
                <a:gd name="T0" fmla="*/ 25 w 88"/>
                <a:gd name="T1" fmla="*/ 0 h 123"/>
                <a:gd name="T2" fmla="*/ 0 w 88"/>
                <a:gd name="T3" fmla="*/ 123 h 123"/>
                <a:gd name="T4" fmla="*/ 30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5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5" y="0"/>
                  </a:moveTo>
                  <a:lnTo>
                    <a:pt x="0" y="123"/>
                  </a:lnTo>
                  <a:lnTo>
                    <a:pt x="30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5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2" name="Freeform 13"/>
            <p:cNvSpPr>
              <a:spLocks/>
            </p:cNvSpPr>
            <p:nvPr/>
          </p:nvSpPr>
          <p:spPr bwMode="auto">
            <a:xfrm>
              <a:off x="1306513" y="614363"/>
              <a:ext cx="107950" cy="206375"/>
            </a:xfrm>
            <a:custGeom>
              <a:avLst/>
              <a:gdLst>
                <a:gd name="T0" fmla="*/ 28 w 40"/>
                <a:gd name="T1" fmla="*/ 37 h 76"/>
                <a:gd name="T2" fmla="*/ 28 w 40"/>
                <a:gd name="T3" fmla="*/ 36 h 76"/>
                <a:gd name="T4" fmla="*/ 39 w 40"/>
                <a:gd name="T5" fmla="*/ 19 h 76"/>
                <a:gd name="T6" fmla="*/ 18 w 40"/>
                <a:gd name="T7" fmla="*/ 0 h 76"/>
                <a:gd name="T8" fmla="*/ 2 w 40"/>
                <a:gd name="T9" fmla="*/ 2 h 76"/>
                <a:gd name="T10" fmla="*/ 2 w 40"/>
                <a:gd name="T11" fmla="*/ 18 h 76"/>
                <a:gd name="T12" fmla="*/ 12 w 40"/>
                <a:gd name="T13" fmla="*/ 16 h 76"/>
                <a:gd name="T14" fmla="*/ 20 w 40"/>
                <a:gd name="T15" fmla="*/ 22 h 76"/>
                <a:gd name="T16" fmla="*/ 12 w 40"/>
                <a:gd name="T17" fmla="*/ 30 h 76"/>
                <a:gd name="T18" fmla="*/ 4 w 40"/>
                <a:gd name="T19" fmla="*/ 30 h 76"/>
                <a:gd name="T20" fmla="*/ 4 w 40"/>
                <a:gd name="T21" fmla="*/ 45 h 76"/>
                <a:gd name="T22" fmla="*/ 11 w 40"/>
                <a:gd name="T23" fmla="*/ 45 h 76"/>
                <a:gd name="T24" fmla="*/ 20 w 40"/>
                <a:gd name="T25" fmla="*/ 52 h 76"/>
                <a:gd name="T26" fmla="*/ 12 w 40"/>
                <a:gd name="T27" fmla="*/ 59 h 76"/>
                <a:gd name="T28" fmla="*/ 0 w 40"/>
                <a:gd name="T29" fmla="*/ 57 h 76"/>
                <a:gd name="T30" fmla="*/ 0 w 40"/>
                <a:gd name="T31" fmla="*/ 72 h 76"/>
                <a:gd name="T32" fmla="*/ 17 w 40"/>
                <a:gd name="T33" fmla="*/ 76 h 76"/>
                <a:gd name="T34" fmla="*/ 40 w 40"/>
                <a:gd name="T35" fmla="*/ 55 h 76"/>
                <a:gd name="T36" fmla="*/ 28 w 40"/>
                <a:gd name="T37" fmla="*/ 3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76">
                  <a:moveTo>
                    <a:pt x="28" y="37"/>
                  </a:moveTo>
                  <a:cubicBezTo>
                    <a:pt x="28" y="36"/>
                    <a:pt x="28" y="36"/>
                    <a:pt x="28" y="36"/>
                  </a:cubicBezTo>
                  <a:cubicBezTo>
                    <a:pt x="33" y="34"/>
                    <a:pt x="39" y="28"/>
                    <a:pt x="39" y="19"/>
                  </a:cubicBezTo>
                  <a:cubicBezTo>
                    <a:pt x="39" y="10"/>
                    <a:pt x="32" y="0"/>
                    <a:pt x="18" y="0"/>
                  </a:cubicBezTo>
                  <a:cubicBezTo>
                    <a:pt x="12" y="0"/>
                    <a:pt x="8" y="0"/>
                    <a:pt x="2" y="2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6" y="16"/>
                    <a:pt x="10" y="16"/>
                    <a:pt x="12" y="16"/>
                  </a:cubicBezTo>
                  <a:cubicBezTo>
                    <a:pt x="14" y="16"/>
                    <a:pt x="20" y="16"/>
                    <a:pt x="20" y="22"/>
                  </a:cubicBezTo>
                  <a:cubicBezTo>
                    <a:pt x="20" y="28"/>
                    <a:pt x="15" y="30"/>
                    <a:pt x="12" y="30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7" y="45"/>
                    <a:pt x="20" y="48"/>
                    <a:pt x="20" y="52"/>
                  </a:cubicBezTo>
                  <a:cubicBezTo>
                    <a:pt x="20" y="55"/>
                    <a:pt x="18" y="59"/>
                    <a:pt x="12" y="59"/>
                  </a:cubicBezTo>
                  <a:cubicBezTo>
                    <a:pt x="9" y="59"/>
                    <a:pt x="5" y="59"/>
                    <a:pt x="0" y="57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5" y="75"/>
                    <a:pt x="10" y="76"/>
                    <a:pt x="17" y="76"/>
                  </a:cubicBezTo>
                  <a:cubicBezTo>
                    <a:pt x="30" y="76"/>
                    <a:pt x="40" y="68"/>
                    <a:pt x="40" y="55"/>
                  </a:cubicBezTo>
                  <a:cubicBezTo>
                    <a:pt x="40" y="43"/>
                    <a:pt x="33" y="39"/>
                    <a:pt x="28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3" name="Freeform 14"/>
            <p:cNvSpPr>
              <a:spLocks noEditPoints="1"/>
            </p:cNvSpPr>
            <p:nvPr/>
          </p:nvSpPr>
          <p:spPr bwMode="auto">
            <a:xfrm>
              <a:off x="1727201" y="614363"/>
              <a:ext cx="150813" cy="206375"/>
            </a:xfrm>
            <a:custGeom>
              <a:avLst/>
              <a:gdLst>
                <a:gd name="T0" fmla="*/ 28 w 56"/>
                <a:gd name="T1" fmla="*/ 0 h 76"/>
                <a:gd name="T2" fmla="*/ 0 w 56"/>
                <a:gd name="T3" fmla="*/ 38 h 76"/>
                <a:gd name="T4" fmla="*/ 28 w 56"/>
                <a:gd name="T5" fmla="*/ 76 h 76"/>
                <a:gd name="T6" fmla="*/ 56 w 56"/>
                <a:gd name="T7" fmla="*/ 38 h 76"/>
                <a:gd name="T8" fmla="*/ 28 w 56"/>
                <a:gd name="T9" fmla="*/ 0 h 76"/>
                <a:gd name="T10" fmla="*/ 28 w 56"/>
                <a:gd name="T11" fmla="*/ 58 h 76"/>
                <a:gd name="T12" fmla="*/ 19 w 56"/>
                <a:gd name="T13" fmla="*/ 38 h 76"/>
                <a:gd name="T14" fmla="*/ 28 w 56"/>
                <a:gd name="T15" fmla="*/ 18 h 76"/>
                <a:gd name="T16" fmla="*/ 37 w 56"/>
                <a:gd name="T17" fmla="*/ 38 h 76"/>
                <a:gd name="T18" fmla="*/ 28 w 56"/>
                <a:gd name="T19" fmla="*/ 5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76">
                  <a:moveTo>
                    <a:pt x="28" y="0"/>
                  </a:moveTo>
                  <a:cubicBezTo>
                    <a:pt x="7" y="0"/>
                    <a:pt x="0" y="19"/>
                    <a:pt x="0" y="38"/>
                  </a:cubicBezTo>
                  <a:cubicBezTo>
                    <a:pt x="0" y="57"/>
                    <a:pt x="7" y="76"/>
                    <a:pt x="28" y="76"/>
                  </a:cubicBezTo>
                  <a:cubicBezTo>
                    <a:pt x="49" y="76"/>
                    <a:pt x="56" y="57"/>
                    <a:pt x="56" y="38"/>
                  </a:cubicBezTo>
                  <a:cubicBezTo>
                    <a:pt x="56" y="19"/>
                    <a:pt x="49" y="0"/>
                    <a:pt x="28" y="0"/>
                  </a:cubicBezTo>
                  <a:close/>
                  <a:moveTo>
                    <a:pt x="28" y="58"/>
                  </a:moveTo>
                  <a:cubicBezTo>
                    <a:pt x="22" y="58"/>
                    <a:pt x="19" y="51"/>
                    <a:pt x="19" y="38"/>
                  </a:cubicBezTo>
                  <a:cubicBezTo>
                    <a:pt x="19" y="25"/>
                    <a:pt x="22" y="18"/>
                    <a:pt x="28" y="18"/>
                  </a:cubicBezTo>
                  <a:cubicBezTo>
                    <a:pt x="34" y="18"/>
                    <a:pt x="37" y="25"/>
                    <a:pt x="37" y="38"/>
                  </a:cubicBezTo>
                  <a:cubicBezTo>
                    <a:pt x="37" y="51"/>
                    <a:pt x="34" y="58"/>
                    <a:pt x="28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4" name="Freeform 15"/>
            <p:cNvSpPr>
              <a:spLocks/>
            </p:cNvSpPr>
            <p:nvPr/>
          </p:nvSpPr>
          <p:spPr bwMode="auto">
            <a:xfrm>
              <a:off x="1436688" y="614363"/>
              <a:ext cx="128588" cy="195263"/>
            </a:xfrm>
            <a:custGeom>
              <a:avLst/>
              <a:gdLst>
                <a:gd name="T0" fmla="*/ 0 w 81"/>
                <a:gd name="T1" fmla="*/ 123 h 123"/>
                <a:gd name="T2" fmla="*/ 30 w 81"/>
                <a:gd name="T3" fmla="*/ 123 h 123"/>
                <a:gd name="T4" fmla="*/ 30 w 81"/>
                <a:gd name="T5" fmla="*/ 29 h 123"/>
                <a:gd name="T6" fmla="*/ 51 w 81"/>
                <a:gd name="T7" fmla="*/ 29 h 123"/>
                <a:gd name="T8" fmla="*/ 51 w 81"/>
                <a:gd name="T9" fmla="*/ 123 h 123"/>
                <a:gd name="T10" fmla="*/ 81 w 81"/>
                <a:gd name="T11" fmla="*/ 123 h 123"/>
                <a:gd name="T12" fmla="*/ 81 w 81"/>
                <a:gd name="T13" fmla="*/ 0 h 123"/>
                <a:gd name="T14" fmla="*/ 0 w 81"/>
                <a:gd name="T15" fmla="*/ 0 h 123"/>
                <a:gd name="T16" fmla="*/ 0 w 81"/>
                <a:gd name="T17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123">
                  <a:moveTo>
                    <a:pt x="0" y="123"/>
                  </a:moveTo>
                  <a:lnTo>
                    <a:pt x="30" y="123"/>
                  </a:lnTo>
                  <a:lnTo>
                    <a:pt x="30" y="29"/>
                  </a:lnTo>
                  <a:lnTo>
                    <a:pt x="51" y="29"/>
                  </a:lnTo>
                  <a:lnTo>
                    <a:pt x="51" y="123"/>
                  </a:lnTo>
                  <a:lnTo>
                    <a:pt x="81" y="123"/>
                  </a:lnTo>
                  <a:lnTo>
                    <a:pt x="81" y="0"/>
                  </a:lnTo>
                  <a:lnTo>
                    <a:pt x="0" y="0"/>
                  </a:lnTo>
                  <a:lnTo>
                    <a:pt x="0" y="1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5" name="Freeform 16"/>
            <p:cNvSpPr>
              <a:spLocks noEditPoints="1"/>
            </p:cNvSpPr>
            <p:nvPr/>
          </p:nvSpPr>
          <p:spPr bwMode="auto">
            <a:xfrm>
              <a:off x="1155701" y="614363"/>
              <a:ext cx="139700" cy="195263"/>
            </a:xfrm>
            <a:custGeom>
              <a:avLst/>
              <a:gdLst>
                <a:gd name="T0" fmla="*/ 26 w 88"/>
                <a:gd name="T1" fmla="*/ 0 h 123"/>
                <a:gd name="T2" fmla="*/ 0 w 88"/>
                <a:gd name="T3" fmla="*/ 123 h 123"/>
                <a:gd name="T4" fmla="*/ 31 w 88"/>
                <a:gd name="T5" fmla="*/ 123 h 123"/>
                <a:gd name="T6" fmla="*/ 34 w 88"/>
                <a:gd name="T7" fmla="*/ 103 h 123"/>
                <a:gd name="T8" fmla="*/ 54 w 88"/>
                <a:gd name="T9" fmla="*/ 103 h 123"/>
                <a:gd name="T10" fmla="*/ 58 w 88"/>
                <a:gd name="T11" fmla="*/ 123 h 123"/>
                <a:gd name="T12" fmla="*/ 88 w 88"/>
                <a:gd name="T13" fmla="*/ 123 h 123"/>
                <a:gd name="T14" fmla="*/ 63 w 88"/>
                <a:gd name="T15" fmla="*/ 0 h 123"/>
                <a:gd name="T16" fmla="*/ 26 w 88"/>
                <a:gd name="T17" fmla="*/ 0 h 123"/>
                <a:gd name="T18" fmla="*/ 39 w 88"/>
                <a:gd name="T19" fmla="*/ 75 h 123"/>
                <a:gd name="T20" fmla="*/ 44 w 88"/>
                <a:gd name="T21" fmla="*/ 37 h 123"/>
                <a:gd name="T22" fmla="*/ 44 w 88"/>
                <a:gd name="T23" fmla="*/ 37 h 123"/>
                <a:gd name="T24" fmla="*/ 49 w 88"/>
                <a:gd name="T25" fmla="*/ 75 h 123"/>
                <a:gd name="T26" fmla="*/ 39 w 88"/>
                <a:gd name="T27" fmla="*/ 7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123">
                  <a:moveTo>
                    <a:pt x="26" y="0"/>
                  </a:moveTo>
                  <a:lnTo>
                    <a:pt x="0" y="123"/>
                  </a:lnTo>
                  <a:lnTo>
                    <a:pt x="31" y="123"/>
                  </a:lnTo>
                  <a:lnTo>
                    <a:pt x="34" y="103"/>
                  </a:lnTo>
                  <a:lnTo>
                    <a:pt x="54" y="103"/>
                  </a:lnTo>
                  <a:lnTo>
                    <a:pt x="58" y="123"/>
                  </a:lnTo>
                  <a:lnTo>
                    <a:pt x="88" y="123"/>
                  </a:lnTo>
                  <a:lnTo>
                    <a:pt x="63" y="0"/>
                  </a:lnTo>
                  <a:lnTo>
                    <a:pt x="26" y="0"/>
                  </a:lnTo>
                  <a:close/>
                  <a:moveTo>
                    <a:pt x="39" y="75"/>
                  </a:moveTo>
                  <a:lnTo>
                    <a:pt x="44" y="37"/>
                  </a:lnTo>
                  <a:lnTo>
                    <a:pt x="44" y="37"/>
                  </a:lnTo>
                  <a:lnTo>
                    <a:pt x="49" y="75"/>
                  </a:lnTo>
                  <a:lnTo>
                    <a:pt x="39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6" name="Freeform 17"/>
            <p:cNvSpPr>
              <a:spLocks noEditPoints="1"/>
            </p:cNvSpPr>
            <p:nvPr/>
          </p:nvSpPr>
          <p:spPr bwMode="auto">
            <a:xfrm>
              <a:off x="1587501" y="614363"/>
              <a:ext cx="117475" cy="195263"/>
            </a:xfrm>
            <a:custGeom>
              <a:avLst/>
              <a:gdLst>
                <a:gd name="T0" fmla="*/ 22 w 44"/>
                <a:gd name="T1" fmla="*/ 0 h 72"/>
                <a:gd name="T2" fmla="*/ 0 w 44"/>
                <a:gd name="T3" fmla="*/ 0 h 72"/>
                <a:gd name="T4" fmla="*/ 0 w 44"/>
                <a:gd name="T5" fmla="*/ 72 h 72"/>
                <a:gd name="T6" fmla="*/ 17 w 44"/>
                <a:gd name="T7" fmla="*/ 72 h 72"/>
                <a:gd name="T8" fmla="*/ 17 w 44"/>
                <a:gd name="T9" fmla="*/ 48 h 72"/>
                <a:gd name="T10" fmla="*/ 22 w 44"/>
                <a:gd name="T11" fmla="*/ 48 h 72"/>
                <a:gd name="T12" fmla="*/ 44 w 44"/>
                <a:gd name="T13" fmla="*/ 24 h 72"/>
                <a:gd name="T14" fmla="*/ 22 w 44"/>
                <a:gd name="T15" fmla="*/ 0 h 72"/>
                <a:gd name="T16" fmla="*/ 21 w 44"/>
                <a:gd name="T17" fmla="*/ 32 h 72"/>
                <a:gd name="T18" fmla="*/ 17 w 44"/>
                <a:gd name="T19" fmla="*/ 32 h 72"/>
                <a:gd name="T20" fmla="*/ 17 w 44"/>
                <a:gd name="T21" fmla="*/ 16 h 72"/>
                <a:gd name="T22" fmla="*/ 21 w 44"/>
                <a:gd name="T23" fmla="*/ 16 h 72"/>
                <a:gd name="T24" fmla="*/ 27 w 44"/>
                <a:gd name="T25" fmla="*/ 24 h 72"/>
                <a:gd name="T26" fmla="*/ 21 w 44"/>
                <a:gd name="T27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4" h="72">
                  <a:moveTo>
                    <a:pt x="2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39" y="48"/>
                    <a:pt x="44" y="33"/>
                    <a:pt x="44" y="24"/>
                  </a:cubicBezTo>
                  <a:cubicBezTo>
                    <a:pt x="44" y="15"/>
                    <a:pt x="38" y="0"/>
                    <a:pt x="22" y="0"/>
                  </a:cubicBezTo>
                  <a:close/>
                  <a:moveTo>
                    <a:pt x="21" y="32"/>
                  </a:moveTo>
                  <a:cubicBezTo>
                    <a:pt x="17" y="32"/>
                    <a:pt x="17" y="32"/>
                    <a:pt x="17" y="32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25" y="16"/>
                    <a:pt x="27" y="18"/>
                    <a:pt x="27" y="24"/>
                  </a:cubicBezTo>
                  <a:cubicBezTo>
                    <a:pt x="27" y="32"/>
                    <a:pt x="23" y="32"/>
                    <a:pt x="21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346919"/>
              </p:ext>
            </p:extLst>
          </p:nvPr>
        </p:nvGraphicFramePr>
        <p:xfrm>
          <a:off x="445364" y="1920291"/>
          <a:ext cx="5650635" cy="3809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14605">
                  <a:extLst>
                    <a:ext uri="{9D8B030D-6E8A-4147-A177-3AD203B41FA5}">
                      <a16:colId xmlns:a16="http://schemas.microsoft.com/office/drawing/2014/main" val="2158684818"/>
                    </a:ext>
                  </a:extLst>
                </a:gridCol>
                <a:gridCol w="1576785">
                  <a:extLst>
                    <a:ext uri="{9D8B030D-6E8A-4147-A177-3AD203B41FA5}">
                      <a16:colId xmlns:a16="http://schemas.microsoft.com/office/drawing/2014/main" val="2355617015"/>
                    </a:ext>
                  </a:extLst>
                </a:gridCol>
                <a:gridCol w="491231">
                  <a:extLst>
                    <a:ext uri="{9D8B030D-6E8A-4147-A177-3AD203B41FA5}">
                      <a16:colId xmlns:a16="http://schemas.microsoft.com/office/drawing/2014/main" val="3855326911"/>
                    </a:ext>
                  </a:extLst>
                </a:gridCol>
                <a:gridCol w="2068014">
                  <a:extLst>
                    <a:ext uri="{9D8B030D-6E8A-4147-A177-3AD203B41FA5}">
                      <a16:colId xmlns:a16="http://schemas.microsoft.com/office/drawing/2014/main" val="1580874468"/>
                    </a:ext>
                  </a:extLst>
                </a:gridCol>
              </a:tblGrid>
              <a:tr h="10656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Ставка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</a:t>
                      </a:r>
                      <a:r>
                        <a:rPr lang="ru-RU" sz="3200" b="1" kern="1200" baseline="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</a:t>
                      </a:r>
                      <a:r>
                        <a:rPr lang="en-US" sz="32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2%</a:t>
                      </a:r>
                      <a:r>
                        <a:rPr lang="en-US" sz="2000" b="1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годовых</a:t>
                      </a:r>
                      <a:endParaRPr lang="ru-RU" sz="1100" kern="1200" dirty="0" smtClean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  <a:r>
                        <a:rPr lang="en-US" sz="900" kern="12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kern="12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kern="1200" dirty="0" err="1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п.п</a:t>
                      </a:r>
                      <a:r>
                        <a:rPr lang="ru-RU" sz="900" kern="12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при отсутствии личного и титульного страхования.</a:t>
                      </a:r>
                      <a:r>
                        <a:rPr lang="ru-RU" sz="900" kern="1200" baseline="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Титульное страхование за исключением приобретения квартир в строящихся жилых домах и покупке у юридического лица (первичного собственника). </a:t>
                      </a:r>
                      <a:endParaRPr lang="en-US" sz="900" kern="1200" dirty="0" smtClean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5579690"/>
                  </a:ext>
                </a:extLst>
              </a:tr>
              <a:tr h="647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Сумма кредита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20 млн руб.</a:t>
                      </a:r>
                      <a:r>
                        <a:rPr lang="ru-RU" sz="1100" kern="1200" baseline="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г. Москве и области, в г. Санкт-Петербурге и области;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10 млн руб.</a:t>
                      </a:r>
                      <a:r>
                        <a:rPr lang="ru-RU" sz="1100" kern="1200" baseline="0" dirty="0" smtClean="0">
                          <a:solidFill>
                            <a:srgbClr val="1CB7EB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остальных субъектах РФ </a:t>
                      </a:r>
                      <a:endParaRPr lang="ru-RU" sz="1100" kern="1200" dirty="0">
                        <a:solidFill>
                          <a:srgbClr val="00AEE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536948"/>
                  </a:ext>
                </a:extLst>
              </a:tr>
              <a:tr h="59436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dirty="0" smtClean="0">
                          <a:solidFill>
                            <a:srgbClr val="0F41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Основные условия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Рефинансирование ипотеки в другом банке, выданной под залог квартиры, на которую зарегистрировано право собственности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1F497D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ru-RU" sz="1050" kern="1200" dirty="0" smtClean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044095"/>
                  </a:ext>
                </a:extLst>
              </a:tr>
              <a:tr h="50075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0F417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Срок кредитования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30 лет 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198810"/>
                  </a:ext>
                </a:extLst>
              </a:tr>
              <a:tr h="500759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0F417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Досрочное погашение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1847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любую сумму и в любую дату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238057"/>
                  </a:ext>
                </a:extLst>
              </a:tr>
              <a:tr h="50075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AEE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ОФОРМЛЕНИЕ ПО ПАСПОРТУ РФ</a:t>
                      </a: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kern="1200" dirty="0" smtClean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kern="1200" dirty="0" smtClean="0">
                        <a:solidFill>
                          <a:srgbClr val="001847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4DCAF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648547"/>
                  </a:ext>
                </a:extLst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61526" y="5786157"/>
            <a:ext cx="57344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800" dirty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период до регистрации залога квартиры в пользу Банка ГПБ (АО), процентная ставка увеличивается на 1 </a:t>
            </a:r>
            <a:r>
              <a:rPr lang="ru-RU" altLang="ru-RU" sz="800" dirty="0" err="1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altLang="ru-RU" sz="800" dirty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- при  предоставлении заемщиком (залогодателем) нотариально удостоверенной доверенности представителю Банка на регистрацию залога, на 2 </a:t>
            </a:r>
            <a:r>
              <a:rPr lang="ru-RU" altLang="ru-RU" sz="800" dirty="0" err="1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п.п</a:t>
            </a:r>
            <a:r>
              <a:rPr lang="ru-RU" altLang="ru-RU" sz="800" dirty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- при не предоставлении доверенности.</a:t>
            </a:r>
            <a:endParaRPr lang="en-US" altLang="ru-RU" sz="800" dirty="0">
              <a:solidFill>
                <a:srgbClr val="7779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altLang="ru-RU" sz="800" dirty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Данное предложение не является офертой. Условия кредитования для конкретного заемщика определяются Банком  в индивидуальном порядке и могут отличаться от указанных условий. Подробности на сайте </a:t>
            </a:r>
            <a:r>
              <a:rPr lang="ru-RU" altLang="ru-RU" sz="800" dirty="0" smtClean="0">
                <a:solidFill>
                  <a:srgbClr val="7779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www.gazprombank.ru</a:t>
            </a:r>
            <a:endParaRPr lang="ru-RU" sz="800" dirty="0">
              <a:solidFill>
                <a:srgbClr val="77797B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34154" y="306751"/>
            <a:ext cx="5372246" cy="7088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ts val="3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ИПОТЕКА.</a:t>
            </a:r>
            <a:endParaRPr lang="ru-RU" sz="2200" b="1" dirty="0">
              <a:solidFill>
                <a:srgbClr val="0326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3000"/>
              </a:lnSpc>
            </a:pP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200" b="1" dirty="0" smtClean="0">
                <a:solidFill>
                  <a:srgbClr val="00AEE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ПРОСТОЕ РЕФИНАНСИРОВАНИЕ</a:t>
            </a:r>
            <a:endParaRPr lang="ru-RU" sz="2200" b="1" dirty="0">
              <a:solidFill>
                <a:srgbClr val="00AEE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74158" y="1247832"/>
            <a:ext cx="5716144" cy="0"/>
          </a:xfrm>
          <a:prstGeom prst="line">
            <a:avLst/>
          </a:prstGeom>
          <a:ln>
            <a:solidFill>
              <a:srgbClr val="0326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985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GPB">
      <a:dk1>
        <a:srgbClr val="001847"/>
      </a:dk1>
      <a:lt1>
        <a:srgbClr val="FFFFFF"/>
      </a:lt1>
      <a:dk2>
        <a:srgbClr val="001847"/>
      </a:dk2>
      <a:lt2>
        <a:srgbClr val="FFFFFF"/>
      </a:lt2>
      <a:accent1>
        <a:srgbClr val="2574FB"/>
      </a:accent1>
      <a:accent2>
        <a:srgbClr val="074CC1"/>
      </a:accent2>
      <a:accent3>
        <a:srgbClr val="2574FB"/>
      </a:accent3>
      <a:accent4>
        <a:srgbClr val="1162E8"/>
      </a:accent4>
      <a:accent5>
        <a:srgbClr val="0A55D3"/>
      </a:accent5>
      <a:accent6>
        <a:srgbClr val="074CC1"/>
      </a:accent6>
      <a:hlink>
        <a:srgbClr val="5352F5"/>
      </a:hlink>
      <a:folHlink>
        <a:srgbClr val="BFBFB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GPB">
      <a:dk1>
        <a:srgbClr val="001847"/>
      </a:dk1>
      <a:lt1>
        <a:srgbClr val="FFFFFF"/>
      </a:lt1>
      <a:dk2>
        <a:srgbClr val="001847"/>
      </a:dk2>
      <a:lt2>
        <a:srgbClr val="FFFFFF"/>
      </a:lt2>
      <a:accent1>
        <a:srgbClr val="2574FB"/>
      </a:accent1>
      <a:accent2>
        <a:srgbClr val="074CC1"/>
      </a:accent2>
      <a:accent3>
        <a:srgbClr val="2574FB"/>
      </a:accent3>
      <a:accent4>
        <a:srgbClr val="1162E8"/>
      </a:accent4>
      <a:accent5>
        <a:srgbClr val="0A55D3"/>
      </a:accent5>
      <a:accent6>
        <a:srgbClr val="074CC1"/>
      </a:accent6>
      <a:hlink>
        <a:srgbClr val="5352F5"/>
      </a:hlink>
      <a:folHlink>
        <a:srgbClr val="BFBFB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9DAB6F9B2564F498DFAF4E526EAAD87" ma:contentTypeVersion="1" ma:contentTypeDescription="Создание документа." ma:contentTypeScope="" ma:versionID="50cd303790a30822fc7de232e637e9b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AD030D-F76C-4ED3-999E-B3A5DE161B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7B591B-97C4-458F-963E-F380728287A7}">
  <ds:schemaRefs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21F2E0-3E8F-48DA-BE70-337CCFB860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5548</TotalTime>
  <Words>747</Words>
  <Application>Microsoft Office PowerPoint</Application>
  <PresentationFormat>Широкоэкранный</PresentationFormat>
  <Paragraphs>118</Paragraphs>
  <Slides>5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Helvetica Neue Medium</vt:lpstr>
      <vt:lpstr>Open Sans</vt:lpstr>
      <vt:lpstr>Raleway</vt:lpstr>
      <vt:lpstr>Тема Office</vt:lpstr>
      <vt:lpstr>Специальное оформление</vt:lpstr>
      <vt:lpstr>1_Тема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Гуров Андрей Владимирович</dc:creator>
  <cp:lastModifiedBy>Нестерова Людмила Борисовна</cp:lastModifiedBy>
  <cp:revision>466</cp:revision>
  <cp:lastPrinted>2019-07-16T08:49:48Z</cp:lastPrinted>
  <dcterms:created xsi:type="dcterms:W3CDTF">2018-10-16T08:52:20Z</dcterms:created>
  <dcterms:modified xsi:type="dcterms:W3CDTF">2019-09-18T10:57:16Z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0x01010019DAB6F9B2564F498DFAF4E526EAAD87</vt:lpwstr>
  </property>
</Properties>
</file>